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2" r:id="rId8"/>
    <p:sldId id="271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0" r:id="rId1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1A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6BE39-8FAF-4690-BD18-24614E793A98}" type="datetimeFigureOut">
              <a:rPr lang="lt-LT" smtClean="0"/>
              <a:pPr/>
              <a:t>2015.09.08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32514-6B48-47AE-9F59-DF730E3F9F4E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sz="3600" dirty="0" smtClean="0"/>
              <a:t>Seminaras Romoje, finansuotas Erasmus +</a:t>
            </a:r>
            <a:br>
              <a:rPr lang="lt-LT" sz="3600" dirty="0" smtClean="0"/>
            </a:br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lt-LT" b="1" dirty="0" smtClean="0">
                <a:solidFill>
                  <a:srgbClr val="0070C0"/>
                </a:solidFill>
              </a:rPr>
              <a:t>„</a:t>
            </a:r>
            <a:r>
              <a:rPr lang="lt-LT" b="1" dirty="0">
                <a:solidFill>
                  <a:srgbClr val="0070C0"/>
                </a:solidFill>
              </a:rPr>
              <a:t>Kultūros paveldas: </a:t>
            </a:r>
            <a:r>
              <a:rPr lang="lt-LT" b="1" dirty="0" smtClean="0">
                <a:solidFill>
                  <a:srgbClr val="0070C0"/>
                </a:solidFill>
              </a:rPr>
              <a:t>kultūrinis </a:t>
            </a:r>
            <a:r>
              <a:rPr lang="lt-LT" b="1" dirty="0">
                <a:solidFill>
                  <a:srgbClr val="0070C0"/>
                </a:solidFill>
              </a:rPr>
              <a:t>sąmoningumas ir raiška“.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r>
              <a:rPr lang="lt-LT" sz="2000" dirty="0" smtClean="0"/>
              <a:t>Roma, 2015 m.  </a:t>
            </a:r>
            <a:r>
              <a:rPr lang="lt-LT" sz="2000" dirty="0"/>
              <a:t>b</a:t>
            </a:r>
            <a:r>
              <a:rPr lang="lt-LT" sz="2000" dirty="0" smtClean="0"/>
              <a:t>irželis 8-13 d.</a:t>
            </a:r>
            <a:endParaRPr lang="lt-LT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70C0"/>
                </a:solidFill>
              </a:rPr>
              <a:t>Roma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          Panteono kupolas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Šv. Petro bazilikos kupolas</a:t>
            </a:r>
            <a:endParaRPr lang="lt-LT" dirty="0"/>
          </a:p>
        </p:txBody>
      </p:sp>
      <p:pic>
        <p:nvPicPr>
          <p:cNvPr id="14" name="Content Placeholder 13" descr="DSC_028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644008" cy="3087770"/>
          </a:xfrm>
        </p:spPr>
      </p:pic>
      <p:pic>
        <p:nvPicPr>
          <p:cNvPr id="13" name="Content Placeholder 12" descr="DSC_07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87099" y="2708920"/>
            <a:ext cx="4656901" cy="3096344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70C0"/>
                </a:solidFill>
              </a:rPr>
              <a:t>Imperijos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dirty="0" smtClean="0"/>
              <a:t>            Romos imperija</a:t>
            </a:r>
          </a:p>
          <a:p>
            <a:r>
              <a:rPr lang="lt-LT" dirty="0" smtClean="0"/>
              <a:t>            „Mare </a:t>
            </a:r>
            <a:r>
              <a:rPr lang="lt-LT" dirty="0" err="1" smtClean="0"/>
              <a:t>nostrum</a:t>
            </a:r>
            <a:r>
              <a:rPr lang="lt-LT" dirty="0" smtClean="0"/>
              <a:t>“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Lietuvos Didžioji Kunigaikštystė (imperija) „Nuo jūros iki jūros“</a:t>
            </a:r>
            <a:endParaRPr lang="lt-LT" dirty="0"/>
          </a:p>
        </p:txBody>
      </p:sp>
      <p:pic>
        <p:nvPicPr>
          <p:cNvPr id="10" name="Content Placeholder 9" descr="ld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564904"/>
            <a:ext cx="3888432" cy="3735612"/>
          </a:xfrm>
        </p:spPr>
      </p:pic>
      <p:pic>
        <p:nvPicPr>
          <p:cNvPr id="9" name="Content Placeholder 8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30" y="2564904"/>
            <a:ext cx="4755711" cy="3096344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rgbClr val="0070C0"/>
                </a:solidFill>
              </a:rPr>
              <a:t>Lietuvos – Lenkijos karalienė </a:t>
            </a:r>
            <a:br>
              <a:rPr lang="lt-LT" b="1" dirty="0" smtClean="0">
                <a:solidFill>
                  <a:srgbClr val="0070C0"/>
                </a:solidFill>
              </a:rPr>
            </a:br>
            <a:r>
              <a:rPr lang="lt-LT" b="1" dirty="0" smtClean="0">
                <a:solidFill>
                  <a:srgbClr val="0070C0"/>
                </a:solidFill>
              </a:rPr>
              <a:t>Bona Sforca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XVI a.Į Lietuvą ateina italų – renesanso kultūra</a:t>
            </a:r>
          </a:p>
          <a:p>
            <a:endParaRPr lang="lt-LT" dirty="0" smtClean="0"/>
          </a:p>
          <a:p>
            <a:r>
              <a:rPr lang="lt-LT" dirty="0" smtClean="0"/>
              <a:t>Būtent  karalienei </a:t>
            </a:r>
            <a:r>
              <a:rPr lang="lt-LT" dirty="0"/>
              <a:t>ir Lietuvos didžiajai kunigaikštienei Bonai turime būti dėkingi už šių dienų daržovių įvairovę. Ištekėjusi už Žygimanto Senojo, ji 16-ame amžiuje </a:t>
            </a:r>
            <a:r>
              <a:rPr lang="lt-LT" dirty="0" smtClean="0"/>
              <a:t>iš Italijos atvežė </a:t>
            </a:r>
            <a:r>
              <a:rPr lang="lt-LT" dirty="0"/>
              <a:t>į Lietuvą daugybę </a:t>
            </a:r>
            <a:r>
              <a:rPr lang="lt-LT" dirty="0" smtClean="0"/>
              <a:t>naujovių : </a:t>
            </a:r>
            <a:r>
              <a:rPr lang="lt-LT" dirty="0" smtClean="0">
                <a:solidFill>
                  <a:srgbClr val="FF0000"/>
                </a:solidFill>
              </a:rPr>
              <a:t>kopūstus, kalafiorus, kaliaropes</a:t>
            </a:r>
            <a:r>
              <a:rPr lang="lt-LT" dirty="0">
                <a:solidFill>
                  <a:srgbClr val="FF0000"/>
                </a:solidFill>
              </a:rPr>
              <a:t>, </a:t>
            </a:r>
            <a:r>
              <a:rPr lang="lt-LT" dirty="0" smtClean="0">
                <a:solidFill>
                  <a:srgbClr val="FF0000"/>
                </a:solidFill>
              </a:rPr>
              <a:t>porus, petražoles</a:t>
            </a:r>
            <a:r>
              <a:rPr lang="lt-LT" dirty="0">
                <a:solidFill>
                  <a:srgbClr val="FF0000"/>
                </a:solidFill>
              </a:rPr>
              <a:t>, </a:t>
            </a:r>
            <a:r>
              <a:rPr lang="lt-LT" dirty="0" smtClean="0">
                <a:solidFill>
                  <a:srgbClr val="FF0000"/>
                </a:solidFill>
              </a:rPr>
              <a:t>kanapes</a:t>
            </a:r>
            <a:r>
              <a:rPr lang="lt-LT" dirty="0">
                <a:solidFill>
                  <a:srgbClr val="FF0000"/>
                </a:solidFill>
              </a:rPr>
              <a:t>, </a:t>
            </a:r>
            <a:r>
              <a:rPr lang="lt-LT" dirty="0" smtClean="0">
                <a:solidFill>
                  <a:srgbClr val="FF0000"/>
                </a:solidFill>
              </a:rPr>
              <a:t>pomidorus.</a:t>
            </a:r>
            <a:r>
              <a:rPr lang="lt-LT" dirty="0">
                <a:solidFill>
                  <a:srgbClr val="FF0000"/>
                </a:solidFill>
              </a:rPr>
              <a:t/>
            </a:r>
            <a:br>
              <a:rPr lang="lt-LT" dirty="0">
                <a:solidFill>
                  <a:srgbClr val="FF0000"/>
                </a:solidFill>
              </a:rPr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rgbClr val="0070C0"/>
                </a:solidFill>
              </a:rPr>
              <a:t>Kova už laisvę, nepriklausomybę, valstybę XIX a.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   </a:t>
            </a:r>
            <a:r>
              <a:rPr lang="lt-LT" dirty="0" err="1" smtClean="0"/>
              <a:t>Džiuzepė</a:t>
            </a:r>
            <a:r>
              <a:rPr lang="lt-LT" dirty="0" smtClean="0"/>
              <a:t> Garibaldis</a:t>
            </a:r>
            <a:endParaRPr lang="lt-LT" dirty="0"/>
          </a:p>
        </p:txBody>
      </p:sp>
      <p:pic>
        <p:nvPicPr>
          <p:cNvPr id="7" name="Content Placeholder 6" descr="džiuzepė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3456384" cy="445140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      Jonas  Basanavičius</a:t>
            </a:r>
            <a:endParaRPr lang="lt-LT" dirty="0"/>
          </a:p>
        </p:txBody>
      </p:sp>
      <p:pic>
        <p:nvPicPr>
          <p:cNvPr id="8" name="Content Placeholder 7" descr="basa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73186" y="2204864"/>
            <a:ext cx="3199214" cy="4478899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70C0"/>
                </a:solidFill>
              </a:rPr>
              <a:t>Katalikų bažnyčia ir popiežiai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06453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rgbClr val="FF0000"/>
                </a:solidFill>
              </a:rPr>
              <a:t>1387 m.</a:t>
            </a:r>
            <a:r>
              <a:rPr lang="lt-LT" dirty="0" smtClean="0"/>
              <a:t> į Lietuvą krikštas atėjo iš Vakarų Europos</a:t>
            </a:r>
          </a:p>
          <a:p>
            <a:r>
              <a:rPr lang="lt-LT" dirty="0" smtClean="0"/>
              <a:t>Daugiau kaip </a:t>
            </a:r>
            <a:r>
              <a:rPr lang="lt-LT" dirty="0" smtClean="0">
                <a:solidFill>
                  <a:srgbClr val="FF0000"/>
                </a:solidFill>
              </a:rPr>
              <a:t>90 proc. </a:t>
            </a:r>
            <a:r>
              <a:rPr lang="lt-LT" dirty="0" smtClean="0"/>
              <a:t>Lietuvos gyventojų katalikai</a:t>
            </a:r>
          </a:p>
          <a:p>
            <a:r>
              <a:rPr lang="lt-LT" dirty="0" smtClean="0">
                <a:solidFill>
                  <a:srgbClr val="FF0000"/>
                </a:solidFill>
              </a:rPr>
              <a:t>1993 m.</a:t>
            </a:r>
            <a:r>
              <a:rPr lang="lt-LT" dirty="0" smtClean="0"/>
              <a:t> Lietuvą aplankė popiežius Jonas Paulius II </a:t>
            </a:r>
          </a:p>
          <a:p>
            <a:r>
              <a:rPr lang="lt-LT" dirty="0" smtClean="0"/>
              <a:t>Jonas Paulius II palaidotas Šv. Petro bazilikoje, dešinėje pusėje esančioje navoje po altoriumi</a:t>
            </a:r>
            <a:endParaRPr lang="lt-LT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              Jonas Paulius II</a:t>
            </a:r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38" y="2204864"/>
            <a:ext cx="3000886" cy="456728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lt-LT" b="1" dirty="0" smtClean="0">
                <a:solidFill>
                  <a:srgbClr val="0070C0"/>
                </a:solidFill>
              </a:rPr>
              <a:t>Kava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                    Romoje</a:t>
            </a:r>
            <a:endParaRPr lang="lt-LT" dirty="0"/>
          </a:p>
        </p:txBody>
      </p:sp>
      <p:pic>
        <p:nvPicPr>
          <p:cNvPr id="8" name="Content Placeholder 7" descr="DSC_07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22125" y="2708920"/>
            <a:ext cx="5415001" cy="36004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                   Lietuvoje</a:t>
            </a:r>
            <a:endParaRPr lang="lt-LT" dirty="0"/>
          </a:p>
        </p:txBody>
      </p:sp>
      <p:pic>
        <p:nvPicPr>
          <p:cNvPr id="9" name="Content Placeholder 8" descr="kav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703453"/>
            <a:ext cx="3960439" cy="3559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70C0"/>
                </a:solidFill>
              </a:rPr>
              <a:t>Pabandykime išversti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endParaRPr lang="lt-LT" dirty="0" smtClean="0"/>
          </a:p>
          <a:p>
            <a:r>
              <a:rPr lang="lt-LT" dirty="0" smtClean="0"/>
              <a:t>Anot italų tikra kava turi būti: </a:t>
            </a:r>
            <a:r>
              <a:rPr lang="lt-LT" b="1" dirty="0" smtClean="0">
                <a:solidFill>
                  <a:srgbClr val="C00000"/>
                </a:solidFill>
              </a:rPr>
              <a:t>caldo come l’inferno, nero come il diavolo, puro come un angelo e dolce come l’amore</a:t>
            </a:r>
          </a:p>
          <a:p>
            <a:endParaRPr lang="lt-LT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lt-LT" b="1" dirty="0">
              <a:solidFill>
                <a:srgbClr val="C00000"/>
              </a:solidFill>
            </a:endParaRPr>
          </a:p>
          <a:p>
            <a:endParaRPr lang="lt-LT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70C0"/>
                </a:solidFill>
              </a:rPr>
              <a:t>Prisiminkime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lt-LT" b="1" dirty="0" smtClean="0">
              <a:solidFill>
                <a:srgbClr val="3311AF"/>
              </a:solidFill>
            </a:endParaRPr>
          </a:p>
          <a:p>
            <a:r>
              <a:rPr lang="lt-LT" dirty="0"/>
              <a:t>Anot italų tikra kava turi būti: </a:t>
            </a:r>
            <a:r>
              <a:rPr lang="lt-LT" b="1" dirty="0" err="1">
                <a:solidFill>
                  <a:srgbClr val="C00000"/>
                </a:solidFill>
              </a:rPr>
              <a:t>caldo</a:t>
            </a:r>
            <a:r>
              <a:rPr lang="lt-LT" b="1" dirty="0">
                <a:solidFill>
                  <a:srgbClr val="C00000"/>
                </a:solidFill>
              </a:rPr>
              <a:t> </a:t>
            </a:r>
            <a:r>
              <a:rPr lang="lt-LT" b="1" dirty="0" err="1">
                <a:solidFill>
                  <a:srgbClr val="C00000"/>
                </a:solidFill>
              </a:rPr>
              <a:t>come</a:t>
            </a:r>
            <a:r>
              <a:rPr lang="lt-LT" b="1" dirty="0">
                <a:solidFill>
                  <a:srgbClr val="C00000"/>
                </a:solidFill>
              </a:rPr>
              <a:t> </a:t>
            </a:r>
            <a:r>
              <a:rPr lang="lt-LT" b="1" dirty="0" err="1">
                <a:solidFill>
                  <a:srgbClr val="C00000"/>
                </a:solidFill>
              </a:rPr>
              <a:t>l’inferno</a:t>
            </a:r>
            <a:r>
              <a:rPr lang="lt-LT" b="1" dirty="0">
                <a:solidFill>
                  <a:srgbClr val="C00000"/>
                </a:solidFill>
              </a:rPr>
              <a:t>, </a:t>
            </a:r>
            <a:r>
              <a:rPr lang="lt-LT" b="1" dirty="0" err="1">
                <a:solidFill>
                  <a:srgbClr val="C00000"/>
                </a:solidFill>
              </a:rPr>
              <a:t>nero</a:t>
            </a:r>
            <a:r>
              <a:rPr lang="lt-LT" b="1" dirty="0">
                <a:solidFill>
                  <a:srgbClr val="C00000"/>
                </a:solidFill>
              </a:rPr>
              <a:t> </a:t>
            </a:r>
            <a:r>
              <a:rPr lang="lt-LT" b="1" dirty="0" err="1">
                <a:solidFill>
                  <a:srgbClr val="C00000"/>
                </a:solidFill>
              </a:rPr>
              <a:t>come</a:t>
            </a:r>
            <a:r>
              <a:rPr lang="lt-LT" b="1" dirty="0">
                <a:solidFill>
                  <a:srgbClr val="C00000"/>
                </a:solidFill>
              </a:rPr>
              <a:t> </a:t>
            </a:r>
            <a:r>
              <a:rPr lang="lt-LT" b="1" dirty="0" err="1">
                <a:solidFill>
                  <a:srgbClr val="C00000"/>
                </a:solidFill>
              </a:rPr>
              <a:t>il</a:t>
            </a:r>
            <a:r>
              <a:rPr lang="lt-LT" b="1" dirty="0">
                <a:solidFill>
                  <a:srgbClr val="C00000"/>
                </a:solidFill>
              </a:rPr>
              <a:t> </a:t>
            </a:r>
            <a:r>
              <a:rPr lang="lt-LT" b="1" dirty="0" err="1">
                <a:solidFill>
                  <a:srgbClr val="C00000"/>
                </a:solidFill>
              </a:rPr>
              <a:t>diavolo</a:t>
            </a:r>
            <a:r>
              <a:rPr lang="lt-LT" b="1" dirty="0">
                <a:solidFill>
                  <a:srgbClr val="C00000"/>
                </a:solidFill>
              </a:rPr>
              <a:t>, puro </a:t>
            </a:r>
            <a:r>
              <a:rPr lang="lt-LT" b="1" dirty="0" err="1">
                <a:solidFill>
                  <a:srgbClr val="C00000"/>
                </a:solidFill>
              </a:rPr>
              <a:t>come</a:t>
            </a:r>
            <a:r>
              <a:rPr lang="lt-LT" b="1" dirty="0">
                <a:solidFill>
                  <a:srgbClr val="C00000"/>
                </a:solidFill>
              </a:rPr>
              <a:t> </a:t>
            </a:r>
            <a:r>
              <a:rPr lang="lt-LT" b="1" dirty="0" err="1">
                <a:solidFill>
                  <a:srgbClr val="C00000"/>
                </a:solidFill>
              </a:rPr>
              <a:t>un</a:t>
            </a:r>
            <a:r>
              <a:rPr lang="lt-LT" b="1" dirty="0">
                <a:solidFill>
                  <a:srgbClr val="C00000"/>
                </a:solidFill>
              </a:rPr>
              <a:t> angelo e </a:t>
            </a:r>
            <a:r>
              <a:rPr lang="lt-LT" b="1" dirty="0" err="1">
                <a:solidFill>
                  <a:srgbClr val="C00000"/>
                </a:solidFill>
              </a:rPr>
              <a:t>dolce</a:t>
            </a:r>
            <a:r>
              <a:rPr lang="lt-LT" b="1" dirty="0">
                <a:solidFill>
                  <a:srgbClr val="C00000"/>
                </a:solidFill>
              </a:rPr>
              <a:t> </a:t>
            </a:r>
            <a:r>
              <a:rPr lang="lt-LT" b="1" dirty="0" err="1">
                <a:solidFill>
                  <a:srgbClr val="C00000"/>
                </a:solidFill>
              </a:rPr>
              <a:t>come</a:t>
            </a:r>
            <a:r>
              <a:rPr lang="lt-LT" b="1" dirty="0">
                <a:solidFill>
                  <a:srgbClr val="C00000"/>
                </a:solidFill>
              </a:rPr>
              <a:t> </a:t>
            </a:r>
            <a:r>
              <a:rPr lang="lt-LT" b="1" dirty="0" err="1">
                <a:solidFill>
                  <a:srgbClr val="C00000"/>
                </a:solidFill>
              </a:rPr>
              <a:t>l’amore</a:t>
            </a:r>
            <a:endParaRPr lang="lt-LT" b="1" dirty="0">
              <a:solidFill>
                <a:srgbClr val="C00000"/>
              </a:solidFill>
            </a:endParaRPr>
          </a:p>
          <a:p>
            <a:endParaRPr lang="lt-LT" b="1" dirty="0">
              <a:solidFill>
                <a:srgbClr val="C00000"/>
              </a:solidFill>
            </a:endParaRPr>
          </a:p>
          <a:p>
            <a:r>
              <a:rPr lang="lt-LT" b="1" dirty="0">
                <a:solidFill>
                  <a:srgbClr val="3311AF"/>
                </a:solidFill>
              </a:rPr>
              <a:t>Karšta kaip pragaras, juoda kaip velnias, tyra kaip angelas ir saldi kaip meilė.</a:t>
            </a:r>
          </a:p>
          <a:p>
            <a:endParaRPr lang="lt-LT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lt-LT" b="1" dirty="0">
              <a:solidFill>
                <a:srgbClr val="3311AF"/>
              </a:solidFill>
            </a:endParaRPr>
          </a:p>
          <a:p>
            <a:pPr marL="457200" lvl="1" indent="0">
              <a:buNone/>
            </a:pPr>
            <a:endParaRPr lang="lt-LT" b="1" dirty="0" smtClean="0">
              <a:solidFill>
                <a:srgbClr val="3311AF"/>
              </a:solidFill>
            </a:endParaRPr>
          </a:p>
          <a:p>
            <a:pPr marL="457200" lvl="1" indent="0">
              <a:buNone/>
            </a:pPr>
            <a:endParaRPr lang="lt-LT" b="1" dirty="0">
              <a:solidFill>
                <a:srgbClr val="3311AF"/>
              </a:solidFill>
            </a:endParaRPr>
          </a:p>
          <a:p>
            <a:pPr marL="457200" lvl="1" indent="0">
              <a:buNone/>
            </a:pPr>
            <a:endParaRPr lang="lt-LT" b="1" dirty="0">
              <a:solidFill>
                <a:srgbClr val="3311AF"/>
              </a:solidFill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="" xmlns:p14="http://schemas.microsoft.com/office/powerpoint/2010/main" val="1827753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rgbClr val="0070C0"/>
                </a:solidFill>
              </a:rPr>
              <a:t/>
            </a:r>
            <a:br>
              <a:rPr lang="lt-LT" b="1" dirty="0" smtClean="0">
                <a:solidFill>
                  <a:srgbClr val="0070C0"/>
                </a:solidFill>
              </a:rPr>
            </a:br>
            <a:r>
              <a:rPr lang="lt-LT" b="1" dirty="0" smtClean="0">
                <a:solidFill>
                  <a:srgbClr val="0070C0"/>
                </a:solidFill>
              </a:rPr>
              <a:t>Grazie/Ačiū </a:t>
            </a:r>
            <a:endParaRPr lang="lt-LT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DSC_0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70C0"/>
                </a:solidFill>
              </a:rPr>
              <a:t>Seminaro  metodologija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184576"/>
          </a:xfrm>
        </p:spPr>
        <p:txBody>
          <a:bodyPr>
            <a:noAutofit/>
          </a:bodyPr>
          <a:lstStyle/>
          <a:p>
            <a:r>
              <a:rPr lang="lt-LT" sz="2000" dirty="0"/>
              <a:t>1</a:t>
            </a:r>
            <a:r>
              <a:rPr lang="lt-LT" sz="2000" dirty="0" smtClean="0"/>
              <a:t>.  Mokymasis neformalioje aplinkoje</a:t>
            </a:r>
            <a:endParaRPr lang="lt-LT" sz="2000" dirty="0"/>
          </a:p>
          <a:p>
            <a:r>
              <a:rPr lang="lt-LT" sz="2000" dirty="0"/>
              <a:t>2</a:t>
            </a:r>
            <a:r>
              <a:rPr lang="lt-LT" sz="2000" dirty="0" smtClean="0"/>
              <a:t>.  Aktyvūs </a:t>
            </a:r>
            <a:r>
              <a:rPr lang="lt-LT" sz="2000" dirty="0"/>
              <a:t>užsiėmimai </a:t>
            </a:r>
            <a:r>
              <a:rPr lang="lt-LT" sz="2000" dirty="0" smtClean="0"/>
              <a:t>aplankant </a:t>
            </a:r>
            <a:r>
              <a:rPr lang="lt-LT" sz="2000" dirty="0"/>
              <a:t>archeologinę ir istorinę vertę </a:t>
            </a:r>
            <a:r>
              <a:rPr lang="lt-LT" sz="2000" dirty="0" smtClean="0"/>
              <a:t>turinčius paminklus</a:t>
            </a:r>
            <a:endParaRPr lang="lt-LT" sz="2000" dirty="0"/>
          </a:p>
          <a:p>
            <a:r>
              <a:rPr lang="lt-LT" sz="2000" dirty="0"/>
              <a:t>3</a:t>
            </a:r>
            <a:r>
              <a:rPr lang="lt-LT" sz="2000" dirty="0" smtClean="0"/>
              <a:t>.  Diskusijos</a:t>
            </a:r>
            <a:r>
              <a:rPr lang="lt-LT" sz="2000" dirty="0"/>
              <a:t>, dokumentavimas, lyginimas, analizavimas, apibendrinimas, dalijimasis įgyta </a:t>
            </a:r>
            <a:r>
              <a:rPr lang="lt-LT" sz="2000" dirty="0" smtClean="0"/>
              <a:t>patirtimi</a:t>
            </a:r>
            <a:endParaRPr lang="lt-LT" sz="2000" dirty="0"/>
          </a:p>
          <a:p>
            <a:r>
              <a:rPr lang="lt-LT" sz="2000" dirty="0" smtClean="0"/>
              <a:t>4.  Kultūros </a:t>
            </a:r>
            <a:r>
              <a:rPr lang="lt-LT" sz="2000" dirty="0"/>
              <a:t>ir istorijos ekspertų pagalba atrandant Romos miesto kultūros ir istorijos lobius</a:t>
            </a:r>
          </a:p>
          <a:p>
            <a:r>
              <a:rPr lang="lt-LT" sz="2000" dirty="0" smtClean="0">
                <a:solidFill>
                  <a:srgbClr val="FF0000"/>
                </a:solidFill>
              </a:rPr>
              <a:t>5.  Dviejų </a:t>
            </a:r>
            <a:r>
              <a:rPr lang="lt-LT" sz="2000" dirty="0">
                <a:solidFill>
                  <a:srgbClr val="FF0000"/>
                </a:solidFill>
              </a:rPr>
              <a:t>skirtingų kultūrų (lietuviškos ir romėniškos) lyginimas, ieškojimas bendrumų ir skirtumų</a:t>
            </a:r>
          </a:p>
          <a:p>
            <a:r>
              <a:rPr lang="lt-LT" sz="2000" dirty="0" smtClean="0"/>
              <a:t>6.  Seminaro </a:t>
            </a:r>
            <a:r>
              <a:rPr lang="lt-LT" sz="2000" dirty="0"/>
              <a:t>dalyvių nuolatinis dalijimasis savo įspūdžiais ir patirtimi</a:t>
            </a:r>
          </a:p>
          <a:p>
            <a:r>
              <a:rPr lang="lt-LT" sz="2000" dirty="0" smtClean="0"/>
              <a:t>7.  Kiekviena </a:t>
            </a:r>
            <a:r>
              <a:rPr lang="lt-LT" sz="2000" dirty="0"/>
              <a:t>seminaro diena turėjo pagrindinę </a:t>
            </a:r>
            <a:r>
              <a:rPr lang="lt-LT" sz="2000" dirty="0" smtClean="0"/>
              <a:t>temą  </a:t>
            </a:r>
            <a:endParaRPr lang="lt-LT" sz="2000" dirty="0"/>
          </a:p>
          <a:p>
            <a:r>
              <a:rPr lang="lt-LT" sz="2000" dirty="0" smtClean="0"/>
              <a:t>8.  </a:t>
            </a:r>
            <a:r>
              <a:rPr lang="lt-LT" sz="2000" dirty="0"/>
              <a:t>I</a:t>
            </a:r>
            <a:r>
              <a:rPr lang="lt-LT" sz="2000" dirty="0" smtClean="0"/>
              <a:t>nternetiniame puslapyje (facebook)  </a:t>
            </a:r>
            <a:r>
              <a:rPr lang="lt-LT" sz="2000" dirty="0"/>
              <a:t>seminaro </a:t>
            </a:r>
            <a:r>
              <a:rPr lang="lt-LT" sz="2000" dirty="0" smtClean="0"/>
              <a:t>dalyvis galėjo  dalintis  </a:t>
            </a:r>
            <a:r>
              <a:rPr lang="lt-LT" sz="2000" dirty="0"/>
              <a:t>savo įgyta patirtimi , savo įspūdžiais, refleksija,  idėjomis , praktiniais patarimais, iškilusių klausimų sprendimo </a:t>
            </a:r>
            <a:r>
              <a:rPr lang="lt-LT" sz="2000" dirty="0" smtClean="0"/>
              <a:t>būdais</a:t>
            </a:r>
            <a:endParaRPr lang="lt-LT" sz="2000" dirty="0"/>
          </a:p>
          <a:p>
            <a:r>
              <a:rPr lang="lt-LT" sz="2000" dirty="0"/>
              <a:t>9</a:t>
            </a:r>
            <a:r>
              <a:rPr lang="lt-LT" sz="2000" dirty="0" smtClean="0"/>
              <a:t>. Įgytos </a:t>
            </a:r>
            <a:r>
              <a:rPr lang="lt-LT" sz="2000" dirty="0"/>
              <a:t>patirties praktinis pritaikymas mokykloje</a:t>
            </a:r>
          </a:p>
          <a:p>
            <a:endParaRPr lang="lt-LT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70C0"/>
                </a:solidFill>
              </a:rPr>
              <a:t>Ekspertų klausimai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686800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2000" dirty="0" smtClean="0"/>
              <a:t>1. Koks tavo įspūdis (impression) ?</a:t>
            </a:r>
          </a:p>
          <a:p>
            <a:pPr>
              <a:buNone/>
            </a:pPr>
            <a:endParaRPr lang="lt-LT" sz="2000" dirty="0"/>
          </a:p>
          <a:p>
            <a:pPr>
              <a:buNone/>
            </a:pPr>
            <a:r>
              <a:rPr lang="lt-LT" sz="2000" dirty="0" smtClean="0"/>
              <a:t>2. Ką tu galvoji apie tai ?</a:t>
            </a:r>
          </a:p>
          <a:p>
            <a:pPr>
              <a:buNone/>
            </a:pPr>
            <a:endParaRPr lang="lt-LT" sz="2000" dirty="0"/>
          </a:p>
          <a:p>
            <a:pPr>
              <a:buNone/>
            </a:pPr>
            <a:r>
              <a:rPr lang="lt-LT" sz="2000" dirty="0" smtClean="0">
                <a:solidFill>
                  <a:srgbClr val="FF0000"/>
                </a:solidFill>
              </a:rPr>
              <a:t>3. Kokių panašumų , bendrumų, sąsajų randate savo ir  romėnų (italų) istorijoje?</a:t>
            </a:r>
          </a:p>
          <a:p>
            <a:pPr>
              <a:buNone/>
            </a:pPr>
            <a:endParaRPr lang="lt-LT" sz="2000" dirty="0"/>
          </a:p>
          <a:p>
            <a:pPr>
              <a:buNone/>
            </a:pPr>
            <a:r>
              <a:rPr lang="lt-LT" sz="2000" dirty="0" smtClean="0"/>
              <a:t>4. Kokias žinias ir įgūdžius pritaikysite mokykloje?</a:t>
            </a:r>
            <a:endParaRPr lang="lt-LT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>
                <a:solidFill>
                  <a:srgbClr val="0070C0"/>
                </a:solidFill>
              </a:rPr>
              <a:t>Romos miesto ir Vilniaus miesto įkūrimas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                      Roma </a:t>
            </a:r>
            <a:endParaRPr lang="lt-LT" dirty="0"/>
          </a:p>
        </p:txBody>
      </p:sp>
      <p:pic>
        <p:nvPicPr>
          <p:cNvPr id="8" name="Content Placeholder 7" descr="DSC_04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9130" y="2708921"/>
            <a:ext cx="4188258" cy="278474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                    Vilnius</a:t>
            </a:r>
            <a:endParaRPr lang="lt-LT" dirty="0"/>
          </a:p>
        </p:txBody>
      </p:sp>
      <p:pic>
        <p:nvPicPr>
          <p:cNvPr id="9" name="Content Placeholder 8" descr="image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576" y="2708920"/>
            <a:ext cx="4220139" cy="2808311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10800000" flipV="1">
            <a:off x="457200" y="228918"/>
            <a:ext cx="8229600" cy="967833"/>
          </a:xfrm>
        </p:spPr>
        <p:txBody>
          <a:bodyPr>
            <a:normAutofit/>
          </a:bodyPr>
          <a:lstStyle/>
          <a:p>
            <a:r>
              <a:rPr lang="lt-LT" b="1" dirty="0" smtClean="0">
                <a:solidFill>
                  <a:srgbClr val="0070C0"/>
                </a:solidFill>
              </a:rPr>
              <a:t>Pagonybė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                    </a:t>
            </a:r>
            <a:r>
              <a:rPr lang="lt-LT" dirty="0" err="1" smtClean="0"/>
              <a:t>Vestalės</a:t>
            </a:r>
            <a:endParaRPr lang="lt-LT" dirty="0"/>
          </a:p>
        </p:txBody>
      </p:sp>
      <p:pic>
        <p:nvPicPr>
          <p:cNvPr id="12" name="Content Placeholder 11" descr="DSC_03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8146" y="2517025"/>
            <a:ext cx="5257950" cy="3495977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                  Vaidilutės</a:t>
            </a:r>
            <a:endParaRPr lang="lt-LT" dirty="0"/>
          </a:p>
        </p:txBody>
      </p:sp>
      <p:pic>
        <p:nvPicPr>
          <p:cNvPr id="13" name="Content Placeholder 12" descr="images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64620" y="2276872"/>
            <a:ext cx="3418638" cy="4176464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70C0"/>
                </a:solidFill>
              </a:rPr>
              <a:t>“Užmigo ant laurų”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Romos imperatorius ant žirgo</a:t>
            </a:r>
            <a:endParaRPr lang="lt-LT" dirty="0"/>
          </a:p>
        </p:txBody>
      </p:sp>
      <p:pic>
        <p:nvPicPr>
          <p:cNvPr id="7" name="Content Placeholder 6" descr="DSC_04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503383"/>
            <a:ext cx="4497388" cy="299028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                Lauro lapai</a:t>
            </a:r>
            <a:endParaRPr lang="lt-LT" dirty="0"/>
          </a:p>
        </p:txBody>
      </p:sp>
      <p:pic>
        <p:nvPicPr>
          <p:cNvPr id="9" name="Content Placeholder 8" descr="laur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483653"/>
            <a:ext cx="4572000" cy="3042459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70C0"/>
                </a:solidFill>
              </a:rPr>
              <a:t>Imperatoriaus </a:t>
            </a:r>
            <a:r>
              <a:rPr lang="lt-LT" b="1" dirty="0" err="1" smtClean="0">
                <a:solidFill>
                  <a:srgbClr val="0070C0"/>
                </a:solidFill>
              </a:rPr>
              <a:t>Trajano</a:t>
            </a:r>
            <a:r>
              <a:rPr lang="lt-LT" b="1" dirty="0" smtClean="0">
                <a:solidFill>
                  <a:srgbClr val="0070C0"/>
                </a:solidFill>
              </a:rPr>
              <a:t> kolona</a:t>
            </a:r>
            <a:endParaRPr lang="lt-LT" b="1" dirty="0">
              <a:solidFill>
                <a:srgbClr val="0070C0"/>
              </a:solidFill>
            </a:endParaRPr>
          </a:p>
        </p:txBody>
      </p:sp>
      <p:pic>
        <p:nvPicPr>
          <p:cNvPr id="9" name="Content Placeholder 6" descr="DSC_0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68363" y="2291384"/>
            <a:ext cx="5502103" cy="363113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/>
          <a:lstStyle/>
          <a:p>
            <a:r>
              <a:rPr lang="lt-LT" dirty="0" smtClean="0"/>
              <a:t>Romoje</a:t>
            </a:r>
            <a:endParaRPr lang="lt-L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r>
              <a:rPr lang="lt-LT" dirty="0" smtClean="0"/>
              <a:t>Lietuvoje</a:t>
            </a:r>
            <a:endParaRPr lang="lt-LT" dirty="0"/>
          </a:p>
        </p:txBody>
      </p:sp>
      <p:pic>
        <p:nvPicPr>
          <p:cNvPr id="8" name="Content Placeholder 7" descr="mieg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353425" cy="48863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rgbClr val="0070C0"/>
                </a:solidFill>
              </a:rPr>
              <a:t>Architektūra</a:t>
            </a:r>
            <a:endParaRPr lang="lt-LT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                  Panteonas</a:t>
            </a:r>
            <a:endParaRPr lang="lt-LT" dirty="0"/>
          </a:p>
        </p:txBody>
      </p:sp>
      <p:pic>
        <p:nvPicPr>
          <p:cNvPr id="7" name="Content Placeholder 6" descr="DSC_02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813050"/>
            <a:ext cx="5004048" cy="332715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             Vilniaus Katedra</a:t>
            </a:r>
            <a:endParaRPr lang="lt-LT" dirty="0"/>
          </a:p>
        </p:txBody>
      </p:sp>
      <p:pic>
        <p:nvPicPr>
          <p:cNvPr id="10" name="Content Placeholder 9" descr="DSC_028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9540552" y="548680"/>
            <a:ext cx="4041775" cy="2687350"/>
          </a:xfrm>
        </p:spPr>
      </p:pic>
      <p:pic>
        <p:nvPicPr>
          <p:cNvPr id="11" name="Content Placeholder 6" descr="k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830518"/>
            <a:ext cx="4355976" cy="32627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441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Seminaras Romoje, finansuotas Erasmus +  „Kultūros paveldas: kultūrinis sąmoningumas ir raiška“.</vt:lpstr>
      <vt:lpstr>Seminaro  metodologija</vt:lpstr>
      <vt:lpstr>Ekspertų klausimai</vt:lpstr>
      <vt:lpstr>Romos miesto ir Vilniaus miesto įkūrimas</vt:lpstr>
      <vt:lpstr>Pagonybė</vt:lpstr>
      <vt:lpstr>“Užmigo ant laurų”</vt:lpstr>
      <vt:lpstr>Imperatoriaus Trajano kolona</vt:lpstr>
      <vt:lpstr>Slide 8</vt:lpstr>
      <vt:lpstr>Architektūra</vt:lpstr>
      <vt:lpstr>Roma</vt:lpstr>
      <vt:lpstr>Imperijos</vt:lpstr>
      <vt:lpstr>Lietuvos – Lenkijos karalienė  Bona Sforca</vt:lpstr>
      <vt:lpstr>Kova už laisvę, nepriklausomybę, valstybę XIX a.</vt:lpstr>
      <vt:lpstr>Katalikų bažnyčia ir popiežiai</vt:lpstr>
      <vt:lpstr>Kava</vt:lpstr>
      <vt:lpstr>Pabandykime išversti</vt:lpstr>
      <vt:lpstr>Prisiminkime</vt:lpstr>
      <vt:lpstr> Grazie/Ačiū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Seminaras Romoje finansuotas Erasmus +  „Kultūros paveldas: kultūrinis sąmoningumas ir raiška“.</dc:title>
  <dc:creator>oio</dc:creator>
  <cp:lastModifiedBy>oio</cp:lastModifiedBy>
  <cp:revision>29</cp:revision>
  <dcterms:created xsi:type="dcterms:W3CDTF">2015-09-06T08:57:00Z</dcterms:created>
  <dcterms:modified xsi:type="dcterms:W3CDTF">2015-09-08T16:22:07Z</dcterms:modified>
</cp:coreProperties>
</file>