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4" r:id="rId2"/>
    <p:sldId id="265" r:id="rId3"/>
    <p:sldId id="266" r:id="rId4"/>
    <p:sldId id="267" r:id="rId5"/>
    <p:sldId id="268" r:id="rId6"/>
    <p:sldId id="269" r:id="rId7"/>
    <p:sldId id="270" r:id="rId8"/>
    <p:sldId id="271" r:id="rId9"/>
    <p:sldId id="272" r:id="rId10"/>
    <p:sldId id="273" r:id="rId11"/>
    <p:sldId id="277" r:id="rId12"/>
    <p:sldId id="278" r:id="rId13"/>
    <p:sldId id="274" r:id="rId14"/>
    <p:sldId id="275" r:id="rId15"/>
    <p:sldId id="283" r:id="rId16"/>
    <p:sldId id="276" r:id="rId17"/>
    <p:sldId id="279" r:id="rId18"/>
    <p:sldId id="281" r:id="rId19"/>
    <p:sldId id="282" r:id="rId20"/>
    <p:sldId id="280" r:id="rId21"/>
  </p:sldIdLst>
  <p:sldSz cx="9144000" cy="6858000" type="screen4x3"/>
  <p:notesSz cx="6888163" cy="100203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9933"/>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63" autoAdjust="0"/>
  </p:normalViewPr>
  <p:slideViewPr>
    <p:cSldViewPr>
      <p:cViewPr varScale="1">
        <p:scale>
          <a:sx n="64" d="100"/>
          <a:sy n="64" d="100"/>
        </p:scale>
        <p:origin x="-126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lt-LT"/>
          </a:p>
        </p:txBody>
      </p:sp>
      <p:sp>
        <p:nvSpPr>
          <p:cNvPr id="3" name="Datos vietos rezervavimo ženklas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DEBD347C-24D5-400E-A923-2604FF44B9ED}" type="datetimeFigureOut">
              <a:rPr lang="lt-LT" smtClean="0"/>
              <a:pPr/>
              <a:t>2015.05.20</a:t>
            </a:fld>
            <a:endParaRPr lang="lt-LT"/>
          </a:p>
        </p:txBody>
      </p:sp>
      <p:sp>
        <p:nvSpPr>
          <p:cNvPr id="4" name="Poraštės vietos rezervavimo ženklas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lt-LT"/>
          </a:p>
        </p:txBody>
      </p:sp>
      <p:sp>
        <p:nvSpPr>
          <p:cNvPr id="5" name="Skaidrės numerio vietos rezervavimo ženklas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1C4618A6-7CB8-40F6-BFF4-3B3E53F15079}" type="slidenum">
              <a:rPr lang="lt-LT" smtClean="0"/>
              <a:pPr/>
              <a:t>‹#›</a:t>
            </a:fld>
            <a:endParaRPr lang="lt-LT"/>
          </a:p>
        </p:txBody>
      </p:sp>
    </p:spTree>
    <p:extLst>
      <p:ext uri="{BB962C8B-B14F-4D97-AF65-F5344CB8AC3E}">
        <p14:creationId xmlns:p14="http://schemas.microsoft.com/office/powerpoint/2010/main" xmlns="" val="1293107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eaLnBrk="1" fontAlgn="auto" hangingPunct="1">
              <a:spcBef>
                <a:spcPts val="0"/>
              </a:spcBef>
              <a:spcAft>
                <a:spcPts val="0"/>
              </a:spcAft>
              <a:defRPr sz="1300">
                <a:latin typeface="+mn-lt"/>
                <a:cs typeface="+mn-cs"/>
              </a:defRPr>
            </a:lvl1pPr>
          </a:lstStyle>
          <a:p>
            <a:pPr>
              <a:defRPr/>
            </a:pPr>
            <a:fld id="{1AE30BFB-60E1-40DC-919A-064E72478399}" type="datetimeFigureOut">
              <a:rPr lang="en-GB"/>
              <a:pPr>
                <a:defRPr/>
              </a:pPr>
              <a:t>20/05/2015</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smtClean="0"/>
            </a:lvl1pPr>
          </a:lstStyle>
          <a:p>
            <a:pPr>
              <a:defRPr/>
            </a:pPr>
            <a:fld id="{CD2A0FD8-BAEA-47BE-8F1E-98392E8AD0EB}" type="slidenum">
              <a:rPr lang="en-GB" altLang="en-US"/>
              <a:pPr>
                <a:defRPr/>
              </a:pPr>
              <a:t>‹#›</a:t>
            </a:fld>
            <a:endParaRPr lang="en-GB" altLang="en-US"/>
          </a:p>
        </p:txBody>
      </p:sp>
    </p:spTree>
    <p:extLst>
      <p:ext uri="{BB962C8B-B14F-4D97-AF65-F5344CB8AC3E}">
        <p14:creationId xmlns:p14="http://schemas.microsoft.com/office/powerpoint/2010/main" xmlns="" val="2162212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300" dirty="0"/>
              <a:t>Kelionių Vėjams praskaidrinus mintis, gimė visai nemažai integruotų pamokų. Po kai kurias iš jų ir norime pakviesti jus pasižvalgyti.</a:t>
            </a:r>
            <a:endParaRPr lang="lt-LT" dirty="0"/>
          </a:p>
        </p:txBody>
      </p:sp>
      <p:sp>
        <p:nvSpPr>
          <p:cNvPr id="4" name="Skaidrės numerio vietos rezervavimo ženklas 3"/>
          <p:cNvSpPr>
            <a:spLocks noGrp="1"/>
          </p:cNvSpPr>
          <p:nvPr>
            <p:ph type="sldNum" sz="quarter" idx="10"/>
          </p:nvPr>
        </p:nvSpPr>
        <p:spPr/>
        <p:txBody>
          <a:bodyPr/>
          <a:lstStyle/>
          <a:p>
            <a:pPr>
              <a:defRPr/>
            </a:pPr>
            <a:fld id="{CD2A0FD8-BAEA-47BE-8F1E-98392E8AD0EB}" type="slidenum">
              <a:rPr lang="en-GB" altLang="en-US" smtClean="0"/>
              <a:pPr>
                <a:defRPr/>
              </a:pPr>
              <a:t>1</a:t>
            </a:fld>
            <a:endParaRPr lang="en-GB" altLang="en-US"/>
          </a:p>
        </p:txBody>
      </p:sp>
    </p:spTree>
    <p:extLst>
      <p:ext uri="{BB962C8B-B14F-4D97-AF65-F5344CB8AC3E}">
        <p14:creationId xmlns:p14="http://schemas.microsoft.com/office/powerpoint/2010/main" xmlns="" val="75556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a:defRPr/>
            </a:pPr>
            <a:fld id="{CD2A0FD8-BAEA-47BE-8F1E-98392E8AD0EB}" type="slidenum">
              <a:rPr lang="en-GB" altLang="en-US" smtClean="0"/>
              <a:pPr>
                <a:defRPr/>
              </a:pPr>
              <a:t>10</a:t>
            </a:fld>
            <a:endParaRPr lang="en-GB" altLang="en-US"/>
          </a:p>
        </p:txBody>
      </p:sp>
    </p:spTree>
    <p:extLst>
      <p:ext uri="{BB962C8B-B14F-4D97-AF65-F5344CB8AC3E}">
        <p14:creationId xmlns:p14="http://schemas.microsoft.com/office/powerpoint/2010/main" xmlns="" val="355405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defTabSz="966155" eaLnBrk="1" fontAlgn="auto" hangingPunct="1">
              <a:spcBef>
                <a:spcPts val="0"/>
              </a:spcBef>
              <a:spcAft>
                <a:spcPts val="0"/>
              </a:spcAft>
              <a:defRPr/>
            </a:pPr>
            <a:r>
              <a:rPr lang="lt-LT" dirty="0" smtClean="0"/>
              <a:t>O dabar pasijuskite</a:t>
            </a:r>
            <a:r>
              <a:rPr lang="lt-LT" baseline="0" dirty="0" smtClean="0"/>
              <a:t> mūsų mokinių kailyje. Ar pasitikite savo uoslės receptoriais? Tuojau išbandysime. Kviečiame 3 drąsiausius. Čia užkonservavome Egėjo jūros salose augančių augalų kvapus. Išsirinkite po 2 ir užrištomis akimis pabandykite nustatyti, kokio augalo kvapą su meile jums išsaugojome. </a:t>
            </a:r>
          </a:p>
          <a:p>
            <a:pPr defTabSz="966155" eaLnBrk="1" fontAlgn="auto" hangingPunct="1">
              <a:spcBef>
                <a:spcPts val="0"/>
              </a:spcBef>
              <a:spcAft>
                <a:spcPts val="0"/>
              </a:spcAft>
              <a:defRPr/>
            </a:pPr>
            <a:endParaRPr lang="lt-LT" dirty="0"/>
          </a:p>
        </p:txBody>
      </p:sp>
      <p:sp>
        <p:nvSpPr>
          <p:cNvPr id="4" name="Skaidrės numerio vietos rezervavimo ženklas 3"/>
          <p:cNvSpPr>
            <a:spLocks noGrp="1"/>
          </p:cNvSpPr>
          <p:nvPr>
            <p:ph type="sldNum" sz="quarter" idx="10"/>
          </p:nvPr>
        </p:nvSpPr>
        <p:spPr/>
        <p:txBody>
          <a:bodyPr/>
          <a:lstStyle/>
          <a:p>
            <a:fld id="{DA2ED1AC-3AA7-4984-947D-792F2BFD1AA5}" type="slidenum">
              <a:rPr lang="lt-LT" smtClean="0"/>
              <a:pPr/>
              <a:t>11</a:t>
            </a:fld>
            <a:endParaRPr lang="lt-LT"/>
          </a:p>
        </p:txBody>
      </p:sp>
    </p:spTree>
    <p:extLst>
      <p:ext uri="{BB962C8B-B14F-4D97-AF65-F5344CB8AC3E}">
        <p14:creationId xmlns:p14="http://schemas.microsoft.com/office/powerpoint/2010/main" xmlns="" val="147028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lt-LT" dirty="0" smtClean="0"/>
              <a:t>Drąsiausiems - DOVANOS</a:t>
            </a:r>
            <a:endParaRPr lang="lt-LT" dirty="0"/>
          </a:p>
        </p:txBody>
      </p:sp>
      <p:sp>
        <p:nvSpPr>
          <p:cNvPr id="4" name="Slide Number Placeholder 3"/>
          <p:cNvSpPr>
            <a:spLocks noGrp="1"/>
          </p:cNvSpPr>
          <p:nvPr>
            <p:ph type="sldNum" sz="quarter" idx="10"/>
          </p:nvPr>
        </p:nvSpPr>
        <p:spPr/>
        <p:txBody>
          <a:bodyPr/>
          <a:lstStyle/>
          <a:p>
            <a:fld id="{DA2ED1AC-3AA7-4984-947D-792F2BFD1AA5}" type="slidenum">
              <a:rPr lang="lt-LT" smtClean="0"/>
              <a:pPr/>
              <a:t>12</a:t>
            </a:fld>
            <a:endParaRPr lang="lt-LT"/>
          </a:p>
        </p:txBody>
      </p:sp>
    </p:spTree>
    <p:extLst>
      <p:ext uri="{BB962C8B-B14F-4D97-AF65-F5344CB8AC3E}">
        <p14:creationId xmlns:p14="http://schemas.microsoft.com/office/powerpoint/2010/main" xmlns="" val="12715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defTabSz="966155" eaLnBrk="1" fontAlgn="auto" hangingPunct="1">
              <a:spcBef>
                <a:spcPts val="0"/>
              </a:spcBef>
              <a:spcAft>
                <a:spcPts val="0"/>
              </a:spcAft>
              <a:defRPr/>
            </a:pPr>
            <a:r>
              <a:rPr lang="lt-LT" dirty="0" smtClean="0"/>
              <a:t>Nagrinėjant</a:t>
            </a:r>
            <a:r>
              <a:rPr lang="lt-LT" baseline="0" dirty="0" smtClean="0"/>
              <a:t> sveikos mitybos ypatumus, kilo mintis giliau pasidomėti graikų kulinariniu paveldu. S</a:t>
            </a:r>
            <a:r>
              <a:rPr lang="lt-LT" dirty="0" smtClean="0"/>
              <a:t>iekdamos, kad  žinias lengviau įsisavintų skirtingų gebėjimų mokiniai,</a:t>
            </a:r>
            <a:r>
              <a:rPr lang="lt-LT" baseline="0" dirty="0" smtClean="0"/>
              <a:t> šią temą apjungėme biologijos, technologijų ir IT pamokose. Biologijos ir technologijų pamokose naudojome planšetinius kompiuterius: informacijai rinkti, gamybos procesui fiksuoti. </a:t>
            </a:r>
            <a:endParaRPr lang="lt-LT" dirty="0" smtClean="0"/>
          </a:p>
          <a:p>
            <a:r>
              <a:rPr lang="lt-LT" baseline="0" dirty="0" smtClean="0"/>
              <a:t> </a:t>
            </a:r>
            <a:endParaRPr lang="lt-LT" dirty="0" smtClean="0"/>
          </a:p>
          <a:p>
            <a:endParaRPr lang="lt-LT" dirty="0"/>
          </a:p>
        </p:txBody>
      </p:sp>
      <p:sp>
        <p:nvSpPr>
          <p:cNvPr id="4" name="Skaidrės numerio vietos rezervavimo ženklas 3"/>
          <p:cNvSpPr>
            <a:spLocks noGrp="1"/>
          </p:cNvSpPr>
          <p:nvPr>
            <p:ph type="sldNum" sz="quarter" idx="10"/>
          </p:nvPr>
        </p:nvSpPr>
        <p:spPr/>
        <p:txBody>
          <a:bodyPr/>
          <a:lstStyle/>
          <a:p>
            <a:fld id="{DA2ED1AC-3AA7-4984-947D-792F2BFD1AA5}" type="slidenum">
              <a:rPr lang="lt-LT" smtClean="0"/>
              <a:pPr/>
              <a:t>13</a:t>
            </a:fld>
            <a:endParaRPr lang="lt-LT"/>
          </a:p>
        </p:txBody>
      </p:sp>
    </p:spTree>
    <p:extLst>
      <p:ext uri="{BB962C8B-B14F-4D97-AF65-F5344CB8AC3E}">
        <p14:creationId xmlns:p14="http://schemas.microsoft.com/office/powerpoint/2010/main" xmlns="" val="134416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a:defRPr/>
            </a:pPr>
            <a:r>
              <a:rPr lang="lt-LT" dirty="0" smtClean="0"/>
              <a:t>Biologijos pamokoje surinktą informaciją įtvirtinome per IT pamokas kurdami</a:t>
            </a:r>
            <a:r>
              <a:rPr lang="lt-LT" baseline="0" dirty="0" smtClean="0"/>
              <a:t>, apskaičiuodami bei grafiškai pavaizduodami maistinę pasirinkto patiekalo vertę. Sukurta pasirinkto patiekalo technologinė kortelė buvo panaudota gaminant patiekalą technologijų pamokoje.</a:t>
            </a:r>
            <a:endParaRPr lang="lt-LT" dirty="0" smtClean="0"/>
          </a:p>
          <a:p>
            <a:endParaRPr lang="lt-LT" dirty="0"/>
          </a:p>
        </p:txBody>
      </p:sp>
      <p:sp>
        <p:nvSpPr>
          <p:cNvPr id="4" name="Slide Number Placeholder 3"/>
          <p:cNvSpPr>
            <a:spLocks noGrp="1"/>
          </p:cNvSpPr>
          <p:nvPr>
            <p:ph type="sldNum" sz="quarter" idx="10"/>
          </p:nvPr>
        </p:nvSpPr>
        <p:spPr/>
        <p:txBody>
          <a:bodyPr/>
          <a:lstStyle/>
          <a:p>
            <a:pPr>
              <a:defRPr/>
            </a:pPr>
            <a:fld id="{CD2A0FD8-BAEA-47BE-8F1E-98392E8AD0EB}" type="slidenum">
              <a:rPr lang="en-GB" altLang="en-US" smtClean="0"/>
              <a:pPr>
                <a:defRPr/>
              </a:pPr>
              <a:t>14</a:t>
            </a:fld>
            <a:endParaRPr lang="en-GB" altLang="en-US"/>
          </a:p>
        </p:txBody>
      </p:sp>
    </p:spTree>
    <p:extLst>
      <p:ext uri="{BB962C8B-B14F-4D97-AF65-F5344CB8AC3E}">
        <p14:creationId xmlns:p14="http://schemas.microsoft.com/office/powerpoint/2010/main" xmlns="" val="104865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smtClean="0"/>
              <a:t>Refleksijos metu mokiniai pristatė sukurtą</a:t>
            </a:r>
            <a:r>
              <a:rPr lang="lt-LT" baseline="0" dirty="0" smtClean="0"/>
              <a:t> patiekalo gamybos video. Mokinių teigimu, vienas iš įsimintinų pamokos elementų – darbo fiksavimas planšetėmis. Fiksuoti darbo procesą jiems buvo neįprasta, o atrinkti klipo montavimui tinkamus momentus -  gana sudėtinga. Tačiau galutiniu rezultatu liko patenkinti – pačių gaminti graikiški patiekalai, montuotas klipas, pasak jų, „leido pasijusti kulinarinio šou žvaigždėmis“. </a:t>
            </a:r>
            <a:endParaRPr lang="lt-LT" dirty="0" smtClean="0"/>
          </a:p>
          <a:p>
            <a:endParaRPr lang="lt-LT" dirty="0"/>
          </a:p>
        </p:txBody>
      </p:sp>
      <p:sp>
        <p:nvSpPr>
          <p:cNvPr id="4" name="Slide Number Placeholder 3"/>
          <p:cNvSpPr>
            <a:spLocks noGrp="1"/>
          </p:cNvSpPr>
          <p:nvPr>
            <p:ph type="sldNum" sz="quarter" idx="10"/>
          </p:nvPr>
        </p:nvSpPr>
        <p:spPr/>
        <p:txBody>
          <a:bodyPr/>
          <a:lstStyle/>
          <a:p>
            <a:fld id="{DA2ED1AC-3AA7-4984-947D-792F2BFD1AA5}" type="slidenum">
              <a:rPr lang="lt-LT" smtClean="0"/>
              <a:pPr/>
              <a:t>16</a:t>
            </a:fld>
            <a:endParaRPr lang="lt-LT"/>
          </a:p>
        </p:txBody>
      </p:sp>
    </p:spTree>
    <p:extLst>
      <p:ext uri="{BB962C8B-B14F-4D97-AF65-F5344CB8AC3E}">
        <p14:creationId xmlns:p14="http://schemas.microsoft.com/office/powerpoint/2010/main" xmlns="" val="479807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DA2ED1AC-3AA7-4984-947D-792F2BFD1AA5}" type="slidenum">
              <a:rPr lang="lt-LT" smtClean="0"/>
              <a:pPr/>
              <a:t>17</a:t>
            </a:fld>
            <a:endParaRPr lang="lt-LT"/>
          </a:p>
        </p:txBody>
      </p:sp>
    </p:spTree>
    <p:extLst>
      <p:ext uri="{BB962C8B-B14F-4D97-AF65-F5344CB8AC3E}">
        <p14:creationId xmlns:p14="http://schemas.microsoft.com/office/powerpoint/2010/main" xmlns="" val="2535194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a:defRPr/>
            </a:pPr>
            <a:fld id="{CD2A0FD8-BAEA-47BE-8F1E-98392E8AD0EB}" type="slidenum">
              <a:rPr lang="en-GB" altLang="en-US" smtClean="0"/>
              <a:pPr>
                <a:defRPr/>
              </a:pPr>
              <a:t>18</a:t>
            </a:fld>
            <a:endParaRPr lang="en-GB" altLang="en-US"/>
          </a:p>
        </p:txBody>
      </p:sp>
    </p:spTree>
    <p:extLst>
      <p:ext uri="{BB962C8B-B14F-4D97-AF65-F5344CB8AC3E}">
        <p14:creationId xmlns:p14="http://schemas.microsoft.com/office/powerpoint/2010/main" xmlns="" val="368027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a:defRPr/>
            </a:pPr>
            <a:fld id="{CD2A0FD8-BAEA-47BE-8F1E-98392E8AD0EB}" type="slidenum">
              <a:rPr lang="en-GB" altLang="en-US" smtClean="0"/>
              <a:pPr>
                <a:defRPr/>
              </a:pPr>
              <a:t>19</a:t>
            </a:fld>
            <a:endParaRPr lang="en-GB" altLang="en-US"/>
          </a:p>
        </p:txBody>
      </p:sp>
    </p:spTree>
    <p:extLst>
      <p:ext uri="{BB962C8B-B14F-4D97-AF65-F5344CB8AC3E}">
        <p14:creationId xmlns:p14="http://schemas.microsoft.com/office/powerpoint/2010/main" xmlns="" val="2882216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smtClean="0"/>
              <a:t>Servetėlės apskritos pyragui.</a:t>
            </a:r>
            <a:endParaRPr lang="lt-LT" dirty="0"/>
          </a:p>
        </p:txBody>
      </p:sp>
      <p:sp>
        <p:nvSpPr>
          <p:cNvPr id="4" name="Slide Number Placeholder 3"/>
          <p:cNvSpPr>
            <a:spLocks noGrp="1"/>
          </p:cNvSpPr>
          <p:nvPr>
            <p:ph type="sldNum" sz="quarter" idx="10"/>
          </p:nvPr>
        </p:nvSpPr>
        <p:spPr/>
        <p:txBody>
          <a:bodyPr/>
          <a:lstStyle/>
          <a:p>
            <a:fld id="{DA2ED1AC-3AA7-4984-947D-792F2BFD1AA5}" type="slidenum">
              <a:rPr lang="lt-LT" smtClean="0"/>
              <a:pPr/>
              <a:t>20</a:t>
            </a:fld>
            <a:endParaRPr lang="lt-LT"/>
          </a:p>
        </p:txBody>
      </p:sp>
    </p:spTree>
    <p:extLst>
      <p:ext uri="{BB962C8B-B14F-4D97-AF65-F5344CB8AC3E}">
        <p14:creationId xmlns:p14="http://schemas.microsoft.com/office/powerpoint/2010/main" xmlns="" val="157904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a:defRPr/>
            </a:pPr>
            <a:fld id="{CD2A0FD8-BAEA-47BE-8F1E-98392E8AD0EB}" type="slidenum">
              <a:rPr lang="en-GB" altLang="en-US" smtClean="0"/>
              <a:pPr>
                <a:defRPr/>
              </a:pPr>
              <a:t>2</a:t>
            </a:fld>
            <a:endParaRPr lang="en-GB" altLang="en-US"/>
          </a:p>
        </p:txBody>
      </p:sp>
    </p:spTree>
    <p:extLst>
      <p:ext uri="{BB962C8B-B14F-4D97-AF65-F5344CB8AC3E}">
        <p14:creationId xmlns:p14="http://schemas.microsoft.com/office/powerpoint/2010/main" xmlns="" val="70186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a:defRPr/>
            </a:pPr>
            <a:fld id="{CD2A0FD8-BAEA-47BE-8F1E-98392E8AD0EB}" type="slidenum">
              <a:rPr lang="en-GB" altLang="en-US" smtClean="0"/>
              <a:pPr>
                <a:defRPr/>
              </a:pPr>
              <a:t>3</a:t>
            </a:fld>
            <a:endParaRPr lang="en-GB" altLang="en-US"/>
          </a:p>
        </p:txBody>
      </p:sp>
    </p:spTree>
    <p:extLst>
      <p:ext uri="{BB962C8B-B14F-4D97-AF65-F5344CB8AC3E}">
        <p14:creationId xmlns:p14="http://schemas.microsoft.com/office/powerpoint/2010/main" xmlns="" val="220077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Patirties</a:t>
            </a:r>
            <a:r>
              <a:rPr lang="lt-LT" baseline="0" dirty="0" smtClean="0"/>
              <a:t> Graikijoje sėmėmės paskutinę rugpjūčio savaitę. Iš kelionės parsivežėme daugybę įspūdžių ir šūsnį nuostabiausių fotografijų. Netvėrėme noru pasidalinti, tad kilo mintis surengti parodą-viktoriną, kuri, tikėjomės, sudomins ir įtrauks  mokinius į naujų žinių verpetą.</a:t>
            </a:r>
            <a:endParaRPr lang="lt-LT" dirty="0"/>
          </a:p>
        </p:txBody>
      </p:sp>
      <p:sp>
        <p:nvSpPr>
          <p:cNvPr id="4" name="Skaidrės numerio vietos rezervavimo ženklas 3"/>
          <p:cNvSpPr>
            <a:spLocks noGrp="1"/>
          </p:cNvSpPr>
          <p:nvPr>
            <p:ph type="sldNum" sz="quarter" idx="10"/>
          </p:nvPr>
        </p:nvSpPr>
        <p:spPr/>
        <p:txBody>
          <a:bodyPr/>
          <a:lstStyle/>
          <a:p>
            <a:fld id="{DA2ED1AC-3AA7-4984-947D-792F2BFD1AA5}" type="slidenum">
              <a:rPr lang="lt-LT" smtClean="0"/>
              <a:pPr/>
              <a:t>4</a:t>
            </a:fld>
            <a:endParaRPr lang="lt-LT"/>
          </a:p>
        </p:txBody>
      </p:sp>
    </p:spTree>
    <p:extLst>
      <p:ext uri="{BB962C8B-B14F-4D97-AF65-F5344CB8AC3E}">
        <p14:creationId xmlns:p14="http://schemas.microsoft.com/office/powerpoint/2010/main" xmlns="" val="232434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a:defRPr/>
            </a:pPr>
            <a:fld id="{CD2A0FD8-BAEA-47BE-8F1E-98392E8AD0EB}" type="slidenum">
              <a:rPr lang="en-GB" altLang="en-US" smtClean="0"/>
              <a:pPr>
                <a:defRPr/>
              </a:pPr>
              <a:t>5</a:t>
            </a:fld>
            <a:endParaRPr lang="en-GB" altLang="en-US"/>
          </a:p>
        </p:txBody>
      </p:sp>
    </p:spTree>
    <p:extLst>
      <p:ext uri="{BB962C8B-B14F-4D97-AF65-F5344CB8AC3E}">
        <p14:creationId xmlns:p14="http://schemas.microsoft.com/office/powerpoint/2010/main" xmlns="" val="345249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Konkurso-viktorinos sėkmė įkvėpė integruotą IT-Biologijos pamoką.</a:t>
            </a:r>
            <a:r>
              <a:rPr lang="lt-LT" baseline="0" dirty="0" smtClean="0"/>
              <a:t> Mokiniai, pagal parengtą planą aprašė pasirinktus augalus ar gyvūnus: ieškojo lotyniškų jų pavadinimų; atrinko tinkamas fotografijas, kūrė pristatymą, vaizdų koliažą, bei pristatė smagų kvietimą aplankyti Graikiją. Manome, kad pamoka pavyko: buvo smagu matyti, kad mokiniai noriai įsitraukia į veiklą, iš mokinių atsiliepimų po pamokos keletas domėjosi, kada ir kokia bus kita integruota pamoka.</a:t>
            </a:r>
            <a:endParaRPr lang="lt-LT" dirty="0"/>
          </a:p>
        </p:txBody>
      </p:sp>
      <p:sp>
        <p:nvSpPr>
          <p:cNvPr id="4" name="Skaidrės numerio vietos rezervavimo ženklas 3"/>
          <p:cNvSpPr>
            <a:spLocks noGrp="1"/>
          </p:cNvSpPr>
          <p:nvPr>
            <p:ph type="sldNum" sz="quarter" idx="10"/>
          </p:nvPr>
        </p:nvSpPr>
        <p:spPr/>
        <p:txBody>
          <a:bodyPr/>
          <a:lstStyle/>
          <a:p>
            <a:fld id="{DA2ED1AC-3AA7-4984-947D-792F2BFD1AA5}" type="slidenum">
              <a:rPr lang="lt-LT" smtClean="0"/>
              <a:pPr/>
              <a:t>6</a:t>
            </a:fld>
            <a:endParaRPr lang="lt-LT"/>
          </a:p>
        </p:txBody>
      </p:sp>
    </p:spTree>
    <p:extLst>
      <p:ext uri="{BB962C8B-B14F-4D97-AF65-F5344CB8AC3E}">
        <p14:creationId xmlns:p14="http://schemas.microsoft.com/office/powerpoint/2010/main" xmlns="" val="386094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t-LT" dirty="0" smtClean="0"/>
              <a:t>SĖKMĖS: Manone,</a:t>
            </a:r>
            <a:r>
              <a:rPr lang="lt-LT" baseline="0" dirty="0" smtClean="0"/>
              <a:t> jog vienas iš sėkmingos pamokos raktų – duomenų fiksavimas plančetiniais kompiuteriais. Interaktyvi veikla leido mokiniams mokyklos erdvėse tyrinėti, atpažinti ir fiksuoti graikijoje augančius augalus. Mokiniai pastebėjo, kad skiriasi tų pačių augalų išvaizda, padarė išvadą, jog skirtumus įtakoja  skirtingos aplinkos sąlygos. Mokiniams buvo įdomu atrinkti ir panaudoti pačių fiksuotus vaizdus koliažui kurti. Džiaugiamės, kad IKT panaudojimas priartina pamokas prie mokinių mėgstamos veiklos.</a:t>
            </a:r>
            <a:endParaRPr lang="lt-LT" dirty="0" smtClean="0"/>
          </a:p>
          <a:p>
            <a:r>
              <a:rPr lang="lt-LT" dirty="0" smtClean="0"/>
              <a:t>NESĖKMĖS: Sunkiau sekėsi sukurti pristatymą, nes ne visi mokiniai atsakingai pažvelgė į skirtas</a:t>
            </a:r>
            <a:r>
              <a:rPr lang="lt-LT" baseline="0" dirty="0" smtClean="0"/>
              <a:t> individualias namų darbų užduotis: neparengusiems aprašo namuose, trūko laiko. </a:t>
            </a:r>
            <a:endParaRPr lang="lt-LT" dirty="0"/>
          </a:p>
        </p:txBody>
      </p:sp>
      <p:sp>
        <p:nvSpPr>
          <p:cNvPr id="4" name="Slide Number Placeholder 3"/>
          <p:cNvSpPr>
            <a:spLocks noGrp="1"/>
          </p:cNvSpPr>
          <p:nvPr>
            <p:ph type="sldNum" sz="quarter" idx="10"/>
          </p:nvPr>
        </p:nvSpPr>
        <p:spPr/>
        <p:txBody>
          <a:bodyPr/>
          <a:lstStyle/>
          <a:p>
            <a:fld id="{DA2ED1AC-3AA7-4984-947D-792F2BFD1AA5}" type="slidenum">
              <a:rPr lang="lt-LT" smtClean="0"/>
              <a:pPr/>
              <a:t>7</a:t>
            </a:fld>
            <a:endParaRPr lang="lt-LT"/>
          </a:p>
        </p:txBody>
      </p:sp>
    </p:spTree>
    <p:extLst>
      <p:ext uri="{BB962C8B-B14F-4D97-AF65-F5344CB8AC3E}">
        <p14:creationId xmlns:p14="http://schemas.microsoft.com/office/powerpoint/2010/main" xmlns="" val="302714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pPr>
              <a:defRPr/>
            </a:pPr>
            <a:fld id="{CD2A0FD8-BAEA-47BE-8F1E-98392E8AD0EB}" type="slidenum">
              <a:rPr lang="en-GB" altLang="en-US" smtClean="0"/>
              <a:pPr>
                <a:defRPr/>
              </a:pPr>
              <a:t>8</a:t>
            </a:fld>
            <a:endParaRPr lang="en-GB" altLang="en-US"/>
          </a:p>
        </p:txBody>
      </p:sp>
    </p:spTree>
    <p:extLst>
      <p:ext uri="{BB962C8B-B14F-4D97-AF65-F5344CB8AC3E}">
        <p14:creationId xmlns:p14="http://schemas.microsoft.com/office/powerpoint/2010/main" xmlns="" val="374487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Vykdome bendrus projektus ir su pradinių klasių mokiniais. Vykusi integruota 4-7 klasių pamoka „Pažinkime pasaulį: Graikija“ nudžiugino skirtingo amžiaus mokinių noru mokytis ir mokyti.  7-tokų užsidegimas pagelbėti mažesniems</a:t>
            </a:r>
            <a:r>
              <a:rPr lang="lt-LT" baseline="0" dirty="0" smtClean="0"/>
              <a:t> ir jauniausiųjų žingeidūs klausimai buvo labai smagus pamokos variklis. </a:t>
            </a:r>
            <a:r>
              <a:rPr lang="lt-LT" dirty="0" smtClean="0"/>
              <a:t> Susipažinę su augalų kvapais, mokiniai sudarė tų augalų panaudojimo</a:t>
            </a:r>
            <a:r>
              <a:rPr lang="lt-LT" baseline="0" dirty="0" smtClean="0"/>
              <a:t> schemą, kiekviena grupė tyrinėjo ir atpažino sėklas, jas pristatė kitiems. Naudodami pateiktą medžiagą atrinko augalus, augančius Lietuvoje ir Graikijoje. Refleksijai panaudotas pyrago dalijimo metodas.</a:t>
            </a:r>
            <a:endParaRPr lang="lt-LT" dirty="0"/>
          </a:p>
        </p:txBody>
      </p:sp>
      <p:sp>
        <p:nvSpPr>
          <p:cNvPr id="4" name="Skaidrės numerio vietos rezervavimo ženklas 3"/>
          <p:cNvSpPr>
            <a:spLocks noGrp="1"/>
          </p:cNvSpPr>
          <p:nvPr>
            <p:ph type="sldNum" sz="quarter" idx="10"/>
          </p:nvPr>
        </p:nvSpPr>
        <p:spPr/>
        <p:txBody>
          <a:bodyPr/>
          <a:lstStyle/>
          <a:p>
            <a:fld id="{DA2ED1AC-3AA7-4984-947D-792F2BFD1AA5}" type="slidenum">
              <a:rPr lang="lt-LT" smtClean="0"/>
              <a:pPr/>
              <a:t>9</a:t>
            </a:fld>
            <a:endParaRPr lang="lt-LT"/>
          </a:p>
        </p:txBody>
      </p:sp>
    </p:spTree>
    <p:extLst>
      <p:ext uri="{BB962C8B-B14F-4D97-AF65-F5344CB8AC3E}">
        <p14:creationId xmlns:p14="http://schemas.microsoft.com/office/powerpoint/2010/main" xmlns="" val="14206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323850" y="333375"/>
            <a:ext cx="8569325" cy="1366838"/>
          </a:xfrm>
          <a:prstGeom prst="rect">
            <a:avLst/>
          </a:prstGeom>
          <a:gradFill>
            <a:gsLst>
              <a:gs pos="0">
                <a:schemeClr val="accent1">
                  <a:alpha val="80000"/>
                </a:schemeClr>
              </a:gs>
              <a:gs pos="64000">
                <a:schemeClr val="accent1"/>
              </a:gs>
              <a:gs pos="100000">
                <a:schemeClr val="accent1">
                  <a:alpha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ctrTitle"/>
          </p:nvPr>
        </p:nvSpPr>
        <p:spPr>
          <a:xfrm>
            <a:off x="685800" y="458908"/>
            <a:ext cx="7772400" cy="722511"/>
          </a:xfrm>
        </p:spPr>
        <p:txBody>
          <a:bodyPr>
            <a:normAutofit/>
          </a:bodyPr>
          <a:lstStyle>
            <a:lvl1pPr algn="ctr">
              <a:defRPr sz="3600" b="1">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31640" y="1181419"/>
            <a:ext cx="6400800" cy="47890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4DDA9258-1AB1-4AC5-900C-0BED3612C8DE}" type="datetimeFigureOut">
              <a:rPr lang="en-GB"/>
              <a:pPr>
                <a:defRPr/>
              </a:pPr>
              <a:t>20/05/2015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lvl1pPr>
          </a:lstStyle>
          <a:p>
            <a:pPr>
              <a:defRPr/>
            </a:pPr>
            <a:fld id="{334CE91B-73E5-40C0-8B81-64B5FFBDAB5E}" type="slidenum">
              <a:rPr lang="en-GB" altLang="en-US"/>
              <a:pPr>
                <a:defRPr/>
              </a:pPr>
              <a:t>‹#›</a:t>
            </a:fld>
            <a:endParaRPr lang="en-GB" altLang="en-US"/>
          </a:p>
        </p:txBody>
      </p:sp>
    </p:spTree>
    <p:extLst>
      <p:ext uri="{BB962C8B-B14F-4D97-AF65-F5344CB8AC3E}">
        <p14:creationId xmlns:p14="http://schemas.microsoft.com/office/powerpoint/2010/main" xmlns="" val="41060664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22F6B42-A240-4622-A69A-1A260A89AEF8}" type="datetimeFigureOut">
              <a:rPr lang="en-GB"/>
              <a:pPr>
                <a:defRPr/>
              </a:pPr>
              <a:t>20/05/2015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594D370-7CEE-4A1F-BB4E-FBF15190A8B2}" type="slidenum">
              <a:rPr lang="en-GB" altLang="en-US"/>
              <a:pPr>
                <a:defRPr/>
              </a:pPr>
              <a:t>‹#›</a:t>
            </a:fld>
            <a:endParaRPr lang="en-GB" altLang="en-US"/>
          </a:p>
        </p:txBody>
      </p:sp>
    </p:spTree>
    <p:extLst>
      <p:ext uri="{BB962C8B-B14F-4D97-AF65-F5344CB8AC3E}">
        <p14:creationId xmlns:p14="http://schemas.microsoft.com/office/powerpoint/2010/main" xmlns="" val="31805094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90D0D8-07E7-427C-B6DA-BBA815875B05}" type="datetimeFigureOut">
              <a:rPr lang="en-GB"/>
              <a:pPr>
                <a:defRPr/>
              </a:pPr>
              <a:t>20/05/2015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58463D-E02B-4C80-96E8-002AEC442A9B}" type="slidenum">
              <a:rPr lang="en-GB" altLang="en-US"/>
              <a:pPr>
                <a:defRPr/>
              </a:pPr>
              <a:t>‹#›</a:t>
            </a:fld>
            <a:endParaRPr lang="en-GB" altLang="en-US"/>
          </a:p>
        </p:txBody>
      </p:sp>
    </p:spTree>
    <p:extLst>
      <p:ext uri="{BB962C8B-B14F-4D97-AF65-F5344CB8AC3E}">
        <p14:creationId xmlns:p14="http://schemas.microsoft.com/office/powerpoint/2010/main" xmlns="" val="367960116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5CC4BEB-C962-4940-946F-28E1013B02DC}" type="datetimeFigureOut">
              <a:rPr lang="en-GB"/>
              <a:pPr>
                <a:defRPr/>
              </a:pPr>
              <a:t>20/05/2015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9956C4-E397-4685-90CC-C923D3CD9252}" type="slidenum">
              <a:rPr lang="en-GB" altLang="en-US"/>
              <a:pPr>
                <a:defRPr/>
              </a:pPr>
              <a:t>‹#›</a:t>
            </a:fld>
            <a:endParaRPr lang="en-GB" altLang="en-US"/>
          </a:p>
        </p:txBody>
      </p:sp>
    </p:spTree>
    <p:extLst>
      <p:ext uri="{BB962C8B-B14F-4D97-AF65-F5344CB8AC3E}">
        <p14:creationId xmlns:p14="http://schemas.microsoft.com/office/powerpoint/2010/main" xmlns="" val="314344755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9908CF-8320-447A-B279-D0D3FA063F08}" type="datetimeFigureOut">
              <a:rPr lang="en-GB"/>
              <a:pPr>
                <a:defRPr/>
              </a:pPr>
              <a:t>20/05/2015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6259FB-43AD-45E2-9F45-8B6EC41B8433}" type="slidenum">
              <a:rPr lang="en-GB" altLang="en-US"/>
              <a:pPr>
                <a:defRPr/>
              </a:pPr>
              <a:t>‹#›</a:t>
            </a:fld>
            <a:endParaRPr lang="en-GB" altLang="en-US"/>
          </a:p>
        </p:txBody>
      </p:sp>
    </p:spTree>
    <p:extLst>
      <p:ext uri="{BB962C8B-B14F-4D97-AF65-F5344CB8AC3E}">
        <p14:creationId xmlns:p14="http://schemas.microsoft.com/office/powerpoint/2010/main" xmlns="" val="179104401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CB7E159-2B72-4B65-8C07-DE66C9339766}" type="datetimeFigureOut">
              <a:rPr lang="en-GB"/>
              <a:pPr>
                <a:defRPr/>
              </a:pPr>
              <a:t>20/05/2015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78EF8D-53B6-438E-B816-42D796293053}" type="slidenum">
              <a:rPr lang="en-GB" altLang="en-US"/>
              <a:pPr>
                <a:defRPr/>
              </a:pPr>
              <a:t>‹#›</a:t>
            </a:fld>
            <a:endParaRPr lang="en-GB" altLang="en-US"/>
          </a:p>
        </p:txBody>
      </p:sp>
    </p:spTree>
    <p:extLst>
      <p:ext uri="{BB962C8B-B14F-4D97-AF65-F5344CB8AC3E}">
        <p14:creationId xmlns:p14="http://schemas.microsoft.com/office/powerpoint/2010/main" xmlns="" val="365022453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EF25F3E-8A2C-477E-8182-685CBDD181DE}" type="datetimeFigureOut">
              <a:rPr lang="en-GB"/>
              <a:pPr>
                <a:defRPr/>
              </a:pPr>
              <a:t>20/05/2015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9BB4749-FA5E-418C-B386-5755D946330C}" type="slidenum">
              <a:rPr lang="en-GB" altLang="en-US"/>
              <a:pPr>
                <a:defRPr/>
              </a:pPr>
              <a:t>‹#›</a:t>
            </a:fld>
            <a:endParaRPr lang="en-GB" altLang="en-US"/>
          </a:p>
        </p:txBody>
      </p:sp>
    </p:spTree>
    <p:extLst>
      <p:ext uri="{BB962C8B-B14F-4D97-AF65-F5344CB8AC3E}">
        <p14:creationId xmlns:p14="http://schemas.microsoft.com/office/powerpoint/2010/main" xmlns="" val="322237567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D1593E6-7267-49AC-B577-BEB0576FE0F4}" type="datetimeFigureOut">
              <a:rPr lang="en-GB"/>
              <a:pPr>
                <a:defRPr/>
              </a:pPr>
              <a:t>20/05/2015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616717E-B47D-4AF4-BC83-E1FC227FD17B}" type="slidenum">
              <a:rPr lang="en-GB" altLang="en-US"/>
              <a:pPr>
                <a:defRPr/>
              </a:pPr>
              <a:t>‹#›</a:t>
            </a:fld>
            <a:endParaRPr lang="en-GB" altLang="en-US"/>
          </a:p>
        </p:txBody>
      </p:sp>
    </p:spTree>
    <p:extLst>
      <p:ext uri="{BB962C8B-B14F-4D97-AF65-F5344CB8AC3E}">
        <p14:creationId xmlns:p14="http://schemas.microsoft.com/office/powerpoint/2010/main" xmlns="" val="264733472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02F45F-9BBF-4729-BFA5-EB8F8B7A8B9F}" type="datetimeFigureOut">
              <a:rPr lang="en-GB"/>
              <a:pPr>
                <a:defRPr/>
              </a:pPr>
              <a:t>20/05/2015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51F668A-EDA5-4134-8E33-09B61FAFDC8E}" type="slidenum">
              <a:rPr lang="en-GB" altLang="en-US"/>
              <a:pPr>
                <a:defRPr/>
              </a:pPr>
              <a:t>‹#›</a:t>
            </a:fld>
            <a:endParaRPr lang="en-GB" altLang="en-US"/>
          </a:p>
        </p:txBody>
      </p:sp>
    </p:spTree>
    <p:extLst>
      <p:ext uri="{BB962C8B-B14F-4D97-AF65-F5344CB8AC3E}">
        <p14:creationId xmlns:p14="http://schemas.microsoft.com/office/powerpoint/2010/main" xmlns="" val="344312255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8ECD01-4D36-41F0-8883-F95193825FF4}" type="datetimeFigureOut">
              <a:rPr lang="en-GB"/>
              <a:pPr>
                <a:defRPr/>
              </a:pPr>
              <a:t>20/05/2015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D7ED9C5-0B73-447A-91C0-68C558BB7069}" type="slidenum">
              <a:rPr lang="en-GB" altLang="en-US"/>
              <a:pPr>
                <a:defRPr/>
              </a:pPr>
              <a:t>‹#›</a:t>
            </a:fld>
            <a:endParaRPr lang="en-GB" altLang="en-US"/>
          </a:p>
        </p:txBody>
      </p:sp>
    </p:spTree>
    <p:extLst>
      <p:ext uri="{BB962C8B-B14F-4D97-AF65-F5344CB8AC3E}">
        <p14:creationId xmlns:p14="http://schemas.microsoft.com/office/powerpoint/2010/main" xmlns="" val="339385184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F32F80-8E91-4BBF-B19A-421124805909}" type="datetimeFigureOut">
              <a:rPr lang="en-GB"/>
              <a:pPr>
                <a:defRPr/>
              </a:pPr>
              <a:t>20/05/2015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D1D9A6-321C-4B74-B086-4B8CA42312A3}" type="slidenum">
              <a:rPr lang="en-GB" altLang="en-US"/>
              <a:pPr>
                <a:defRPr/>
              </a:pPr>
              <a:t>‹#›</a:t>
            </a:fld>
            <a:endParaRPr lang="en-GB" altLang="en-US"/>
          </a:p>
        </p:txBody>
      </p:sp>
    </p:spTree>
    <p:extLst>
      <p:ext uri="{BB962C8B-B14F-4D97-AF65-F5344CB8AC3E}">
        <p14:creationId xmlns:p14="http://schemas.microsoft.com/office/powerpoint/2010/main" xmlns="" val="189364406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235825"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7" name="Title Placeholder 1"/>
          <p:cNvSpPr>
            <a:spLocks noGrp="1"/>
          </p:cNvSpPr>
          <p:nvPr>
            <p:ph type="title"/>
          </p:nvPr>
        </p:nvSpPr>
        <p:spPr bwMode="auto">
          <a:xfrm>
            <a:off x="250825" y="274638"/>
            <a:ext cx="6842125"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250825"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BD09A17-4147-44C6-948C-6BBF516D6E6C}" type="datetimeFigureOut">
              <a:rPr lang="en-GB"/>
              <a:pPr>
                <a:defRPr/>
              </a:pPr>
              <a:t>20/05/2015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6B82E06-9D01-4CD1-80A5-29B1D70B7E1B}" type="slidenum">
              <a:rPr lang="en-GB" altLang="en-US"/>
              <a:pPr>
                <a:defRPr/>
              </a:pPr>
              <a:t>‹#›</a:t>
            </a:fld>
            <a:endParaRPr lang="en-GB" altLang="en-US"/>
          </a:p>
        </p:txBody>
      </p:sp>
      <p:pic>
        <p:nvPicPr>
          <p:cNvPr id="1032" name="Picture 10"/>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175500" y="0"/>
            <a:ext cx="1968500"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fade thruBlk="1"/>
  </p:transition>
  <p:txStyles>
    <p:titleStyle>
      <a:lvl1pPr algn="l" rtl="0" eaLnBrk="0" fontAlgn="base" hangingPunct="0">
        <a:spcBef>
          <a:spcPct val="0"/>
        </a:spcBef>
        <a:spcAft>
          <a:spcPct val="0"/>
        </a:spcAft>
        <a:defRPr sz="32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bg1"/>
          </a:solidFill>
          <a:latin typeface="Arial" charset="0"/>
          <a:cs typeface="Arial" charset="0"/>
        </a:defRPr>
      </a:lvl2pPr>
      <a:lvl3pPr algn="l" rtl="0" eaLnBrk="0" fontAlgn="base" hangingPunct="0">
        <a:spcBef>
          <a:spcPct val="0"/>
        </a:spcBef>
        <a:spcAft>
          <a:spcPct val="0"/>
        </a:spcAft>
        <a:defRPr sz="3200">
          <a:solidFill>
            <a:schemeClr val="bg1"/>
          </a:solidFill>
          <a:latin typeface="Arial" charset="0"/>
          <a:cs typeface="Arial" charset="0"/>
        </a:defRPr>
      </a:lvl3pPr>
      <a:lvl4pPr algn="l" rtl="0" eaLnBrk="0" fontAlgn="base" hangingPunct="0">
        <a:spcBef>
          <a:spcPct val="0"/>
        </a:spcBef>
        <a:spcAft>
          <a:spcPct val="0"/>
        </a:spcAft>
        <a:defRPr sz="3200">
          <a:solidFill>
            <a:schemeClr val="bg1"/>
          </a:solidFill>
          <a:latin typeface="Arial" charset="0"/>
          <a:cs typeface="Arial" charset="0"/>
        </a:defRPr>
      </a:lvl4pPr>
      <a:lvl5pPr algn="l" rtl="0" eaLnBrk="0" fontAlgn="base" hangingPunct="0">
        <a:spcBef>
          <a:spcPct val="0"/>
        </a:spcBef>
        <a:spcAft>
          <a:spcPct val="0"/>
        </a:spcAft>
        <a:defRPr sz="3200">
          <a:solidFill>
            <a:schemeClr val="bg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Office_Excel_Worksheet6.xlsx"/><Relationship Id="rId5" Type="http://schemas.openxmlformats.org/officeDocument/2006/relationships/package" Target="../embeddings/Microsoft_Office_Word_Document5.docx"/><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5.jpeg"/><Relationship Id="rId4" Type="http://schemas.openxmlformats.org/officeDocument/2006/relationships/package" Target="../embeddings/Microsoft_Office_Word_Document7.doc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package" Target="../embeddings/Microsoft_Office_Word_Document1.docx"/><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Office_Word_Document3.docx"/><Relationship Id="rId5" Type="http://schemas.openxmlformats.org/officeDocument/2006/relationships/oleObject" Target="../embeddings/Microsoft_Office_Word_97_-_2003_Document1.doc"/><Relationship Id="rId4" Type="http://schemas.openxmlformats.org/officeDocument/2006/relationships/package" Target="../embeddings/Microsoft_Office_PowerPoint_Presentation2.pptx"/></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0" y="1428736"/>
            <a:ext cx="7772400" cy="1470025"/>
          </a:xfrm>
        </p:spPr>
        <p:txBody>
          <a:bodyPr/>
          <a:lstStyle/>
          <a:p>
            <a:r>
              <a:rPr lang="lt-LT" dirty="0" smtClean="0"/>
              <a:t>Graikijos salų grožio įkvėptos pamokos</a:t>
            </a:r>
            <a:endParaRPr lang="lt-LT" dirty="0"/>
          </a:p>
        </p:txBody>
      </p:sp>
      <p:sp>
        <p:nvSpPr>
          <p:cNvPr id="3" name="Antrinis pavadinimas 2"/>
          <p:cNvSpPr>
            <a:spLocks noGrp="1"/>
          </p:cNvSpPr>
          <p:nvPr>
            <p:ph type="subTitle" idx="1"/>
          </p:nvPr>
        </p:nvSpPr>
        <p:spPr>
          <a:xfrm>
            <a:off x="2571736" y="5857892"/>
            <a:ext cx="6400800" cy="773654"/>
          </a:xfrm>
          <a:solidFill>
            <a:srgbClr val="FFFFFF">
              <a:alpha val="34118"/>
            </a:srgbClr>
          </a:solidFill>
        </p:spPr>
        <p:txBody>
          <a:bodyPr/>
          <a:lstStyle/>
          <a:p>
            <a:r>
              <a:rPr lang="lt-LT" sz="1800" dirty="0" smtClean="0"/>
              <a:t>Biologijos vyr. mokytoja Sigita Puplauskienė</a:t>
            </a:r>
          </a:p>
          <a:p>
            <a:r>
              <a:rPr lang="lt-LT" sz="1800" dirty="0" smtClean="0"/>
              <a:t>IT vyr. mokytoja Laura Šinkūnienė</a:t>
            </a:r>
          </a:p>
          <a:p>
            <a:endParaRPr lang="lt-LT" dirty="0"/>
          </a:p>
        </p:txBody>
      </p:sp>
      <p:sp>
        <p:nvSpPr>
          <p:cNvPr id="4" name="Antrinis pavadinimas 2"/>
          <p:cNvSpPr txBox="1">
            <a:spLocks/>
          </p:cNvSpPr>
          <p:nvPr/>
        </p:nvSpPr>
        <p:spPr>
          <a:xfrm>
            <a:off x="0" y="2928934"/>
            <a:ext cx="5786446" cy="928694"/>
          </a:xfrm>
          <a:prstGeom prst="rect">
            <a:avLst/>
          </a:prstGeom>
          <a:solidFill>
            <a:srgbClr val="FFFFFF">
              <a:alpha val="43137"/>
            </a:srgbClr>
          </a:solidFill>
        </p:spPr>
        <p:txBody>
          <a:bodyPr vert="horz" lIns="91440" tIns="45720" rIns="91440" bIns="45720" rtlCol="0">
            <a:normAutofit/>
          </a:bodyPr>
          <a:lstStyle/>
          <a:p>
            <a:pPr algn="ctr"/>
            <a:r>
              <a:rPr lang="lt-LT" sz="2400" dirty="0" smtClean="0"/>
              <a:t>Integruotų pamokų idėjos panaudojant planšetinius kompiuterius</a:t>
            </a:r>
          </a:p>
        </p:txBody>
      </p:sp>
    </p:spTree>
    <p:extLst>
      <p:ext uri="{BB962C8B-B14F-4D97-AF65-F5344CB8AC3E}">
        <p14:creationId xmlns:p14="http://schemas.microsoft.com/office/powerpoint/2010/main" xmlns="" val="289320020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76"/>
            <a:ext cx="8229600" cy="1143000"/>
          </a:xfrm>
        </p:spPr>
        <p:txBody>
          <a:bodyPr/>
          <a:lstStyle/>
          <a:p>
            <a:r>
              <a:rPr lang="lt-LT" dirty="0" smtClean="0"/>
              <a:t>Pažinkime pasaulį: Graikija</a:t>
            </a:r>
            <a:endParaRPr lang="lt-LT" dirty="0"/>
          </a:p>
        </p:txBody>
      </p:sp>
      <p:pic>
        <p:nvPicPr>
          <p:cNvPr id="11" name="Content Placeholder 10" descr="dirbame.jpg"/>
          <p:cNvPicPr>
            <a:picLocks noGrp="1" noChangeAspect="1"/>
          </p:cNvPicPr>
          <p:nvPr>
            <p:ph idx="1"/>
          </p:nvPr>
        </p:nvPicPr>
        <p:blipFill>
          <a:blip r:embed="rId3" cstate="print"/>
          <a:stretch>
            <a:fillRect/>
          </a:stretch>
        </p:blipFill>
        <p:spPr>
          <a:xfrm>
            <a:off x="214281" y="571480"/>
            <a:ext cx="4087263" cy="3071834"/>
          </a:xfrm>
        </p:spPr>
      </p:pic>
      <p:pic>
        <p:nvPicPr>
          <p:cNvPr id="12" name="Picture 11" descr="dirbame4.jpg"/>
          <p:cNvPicPr>
            <a:picLocks noChangeAspect="1"/>
          </p:cNvPicPr>
          <p:nvPr/>
        </p:nvPicPr>
        <p:blipFill>
          <a:blip r:embed="rId4" cstate="print"/>
          <a:stretch>
            <a:fillRect/>
          </a:stretch>
        </p:blipFill>
        <p:spPr>
          <a:xfrm>
            <a:off x="4574640" y="3423796"/>
            <a:ext cx="4569360" cy="3434204"/>
          </a:xfrm>
          <a:prstGeom prst="rect">
            <a:avLst/>
          </a:prstGeom>
        </p:spPr>
      </p:pic>
      <p:pic>
        <p:nvPicPr>
          <p:cNvPr id="13" name="Picture 12" descr="dirbame2.jpg"/>
          <p:cNvPicPr>
            <a:picLocks noChangeAspect="1"/>
          </p:cNvPicPr>
          <p:nvPr/>
        </p:nvPicPr>
        <p:blipFill>
          <a:blip r:embed="rId5" cstate="print"/>
          <a:stretch>
            <a:fillRect/>
          </a:stretch>
        </p:blipFill>
        <p:spPr>
          <a:xfrm>
            <a:off x="285720" y="3010574"/>
            <a:ext cx="4786346" cy="3595413"/>
          </a:xfrm>
          <a:prstGeom prst="rect">
            <a:avLst/>
          </a:prstGeom>
        </p:spPr>
      </p:pic>
      <p:pic>
        <p:nvPicPr>
          <p:cNvPr id="14" name="Picture 13" descr="dirbame3.jpg"/>
          <p:cNvPicPr>
            <a:picLocks noChangeAspect="1"/>
          </p:cNvPicPr>
          <p:nvPr/>
        </p:nvPicPr>
        <p:blipFill>
          <a:blip r:embed="rId6" cstate="print"/>
          <a:stretch>
            <a:fillRect/>
          </a:stretch>
        </p:blipFill>
        <p:spPr>
          <a:xfrm>
            <a:off x="4357686" y="571480"/>
            <a:ext cx="4442366" cy="3338716"/>
          </a:xfrm>
          <a:prstGeom prst="rect">
            <a:avLst/>
          </a:prstGeom>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Ar pasitikite savo uoslės receptorias?</a:t>
            </a:r>
            <a:endParaRPr lang="lt-LT" dirty="0"/>
          </a:p>
        </p:txBody>
      </p:sp>
      <p:sp>
        <p:nvSpPr>
          <p:cNvPr id="3" name="Turinio vietos rezervavimo ženklas 2"/>
          <p:cNvSpPr>
            <a:spLocks noGrp="1"/>
          </p:cNvSpPr>
          <p:nvPr>
            <p:ph idx="1"/>
          </p:nvPr>
        </p:nvSpPr>
        <p:spPr>
          <a:xfrm>
            <a:off x="457200" y="2643183"/>
            <a:ext cx="8229600" cy="2428892"/>
          </a:xfrm>
        </p:spPr>
        <p:txBody>
          <a:bodyPr/>
          <a:lstStyle/>
          <a:p>
            <a:pPr algn="ctr">
              <a:buNone/>
            </a:pPr>
            <a:r>
              <a:rPr lang="lt-LT" dirty="0" smtClean="0">
                <a:solidFill>
                  <a:srgbClr val="002060"/>
                </a:solidFill>
              </a:rPr>
              <a:t>PASITIKRINKIME </a:t>
            </a:r>
            <a:r>
              <a:rPr lang="en-US" dirty="0" smtClean="0">
                <a:solidFill>
                  <a:srgbClr val="002060"/>
                </a:solidFill>
              </a:rPr>
              <a:t>!</a:t>
            </a:r>
            <a:endParaRPr lang="lt-LT" dirty="0" smtClean="0">
              <a:solidFill>
                <a:srgbClr val="002060"/>
              </a:solidFill>
            </a:endParaRPr>
          </a:p>
          <a:p>
            <a:pPr algn="ctr">
              <a:buNone/>
            </a:pPr>
            <a:r>
              <a:rPr lang="lt-LT" dirty="0" smtClean="0">
                <a:solidFill>
                  <a:srgbClr val="002060"/>
                </a:solidFill>
                <a:sym typeface="Wingdings" pitchFamily="2" charset="2"/>
              </a:rPr>
              <a:t></a:t>
            </a:r>
            <a:endParaRPr lang="lt-LT" dirty="0" smtClean="0">
              <a:solidFill>
                <a:srgbClr val="002060"/>
              </a:solidFill>
            </a:endParaRPr>
          </a:p>
        </p:txBody>
      </p:sp>
    </p:spTree>
    <p:extLst>
      <p:ext uri="{BB962C8B-B14F-4D97-AF65-F5344CB8AC3E}">
        <p14:creationId xmlns:p14="http://schemas.microsoft.com/office/powerpoint/2010/main" xmlns="" val="646241727"/>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lt-LT" dirty="0" smtClean="0"/>
              <a:t>Ar pasitikite savo uoslės receptorias?</a:t>
            </a:r>
            <a:endParaRPr lang="lt-LT" dirty="0"/>
          </a:p>
        </p:txBody>
      </p:sp>
      <p:sp>
        <p:nvSpPr>
          <p:cNvPr id="4" name="Oval 3"/>
          <p:cNvSpPr/>
          <p:nvPr/>
        </p:nvSpPr>
        <p:spPr>
          <a:xfrm>
            <a:off x="642910" y="1214422"/>
            <a:ext cx="2071702" cy="185738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8000" b="1" dirty="0" smtClean="0"/>
              <a:t>1</a:t>
            </a:r>
            <a:endParaRPr lang="lt-LT" sz="8000" b="1" dirty="0"/>
          </a:p>
        </p:txBody>
      </p:sp>
      <p:sp>
        <p:nvSpPr>
          <p:cNvPr id="7" name="Oval 6"/>
          <p:cNvSpPr/>
          <p:nvPr/>
        </p:nvSpPr>
        <p:spPr>
          <a:xfrm>
            <a:off x="3286116" y="1214422"/>
            <a:ext cx="2071702" cy="185738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8000" b="1" dirty="0" smtClean="0"/>
              <a:t>2</a:t>
            </a:r>
            <a:endParaRPr lang="lt-LT" sz="8000" b="1" dirty="0"/>
          </a:p>
        </p:txBody>
      </p:sp>
      <p:sp>
        <p:nvSpPr>
          <p:cNvPr id="8" name="Oval 7"/>
          <p:cNvSpPr/>
          <p:nvPr/>
        </p:nvSpPr>
        <p:spPr>
          <a:xfrm>
            <a:off x="6072198" y="1214422"/>
            <a:ext cx="2071702" cy="185738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8000" b="1" dirty="0" smtClean="0"/>
              <a:t>3</a:t>
            </a:r>
            <a:endParaRPr lang="lt-LT" sz="8000" b="1" dirty="0"/>
          </a:p>
        </p:txBody>
      </p:sp>
      <p:sp>
        <p:nvSpPr>
          <p:cNvPr id="9" name="Oval 8"/>
          <p:cNvSpPr/>
          <p:nvPr/>
        </p:nvSpPr>
        <p:spPr>
          <a:xfrm>
            <a:off x="642910" y="3429000"/>
            <a:ext cx="2071702" cy="185738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8000" b="1" dirty="0" smtClean="0"/>
              <a:t>4</a:t>
            </a:r>
            <a:endParaRPr lang="lt-LT" sz="8000" b="1" dirty="0"/>
          </a:p>
        </p:txBody>
      </p:sp>
      <p:sp>
        <p:nvSpPr>
          <p:cNvPr id="10" name="Oval 9"/>
          <p:cNvSpPr/>
          <p:nvPr/>
        </p:nvSpPr>
        <p:spPr>
          <a:xfrm>
            <a:off x="3357554" y="3429000"/>
            <a:ext cx="2071702" cy="185738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8000" b="1" dirty="0" smtClean="0"/>
              <a:t>5</a:t>
            </a:r>
            <a:endParaRPr lang="lt-LT" sz="8000" b="1" dirty="0"/>
          </a:p>
        </p:txBody>
      </p:sp>
      <p:sp>
        <p:nvSpPr>
          <p:cNvPr id="11" name="Oval 10"/>
          <p:cNvSpPr/>
          <p:nvPr/>
        </p:nvSpPr>
        <p:spPr>
          <a:xfrm>
            <a:off x="6072198" y="3500438"/>
            <a:ext cx="2071702" cy="1857388"/>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sz="8000" b="1" dirty="0" smtClean="0"/>
              <a:t>6</a:t>
            </a:r>
            <a:endParaRPr lang="lt-LT" sz="8000" b="1" dirty="0"/>
          </a:p>
        </p:txBody>
      </p:sp>
      <p:sp>
        <p:nvSpPr>
          <p:cNvPr id="17" name="Oval 16"/>
          <p:cNvSpPr/>
          <p:nvPr/>
        </p:nvSpPr>
        <p:spPr>
          <a:xfrm>
            <a:off x="642910" y="1071546"/>
            <a:ext cx="2143140" cy="2000264"/>
          </a:xfrm>
          <a:prstGeom prst="ellipse">
            <a:avLst/>
          </a:prstGeom>
          <a:blipFill>
            <a:blip r:embed="rId3" cstate="print"/>
            <a:stretch>
              <a:fillRect/>
            </a:stretch>
          </a:blip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lt-LT" sz="8000" b="1" dirty="0"/>
          </a:p>
        </p:txBody>
      </p:sp>
      <p:sp>
        <p:nvSpPr>
          <p:cNvPr id="19" name="Oval 18"/>
          <p:cNvSpPr/>
          <p:nvPr/>
        </p:nvSpPr>
        <p:spPr>
          <a:xfrm>
            <a:off x="571472" y="3143248"/>
            <a:ext cx="2408481" cy="2357454"/>
          </a:xfrm>
          <a:prstGeom prst="ellipse">
            <a:avLst/>
          </a:prstGeom>
          <a:blipFill>
            <a:blip r:embed="rId4" cstate="print"/>
            <a:stretch>
              <a:fillRect/>
            </a:stretch>
          </a:blip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lt-LT" sz="8000" b="1" dirty="0"/>
          </a:p>
        </p:txBody>
      </p:sp>
      <p:sp>
        <p:nvSpPr>
          <p:cNvPr id="21" name="Oval 20"/>
          <p:cNvSpPr/>
          <p:nvPr/>
        </p:nvSpPr>
        <p:spPr>
          <a:xfrm>
            <a:off x="3214679" y="1000108"/>
            <a:ext cx="2286016" cy="2214578"/>
          </a:xfrm>
          <a:prstGeom prst="ellipse">
            <a:avLst/>
          </a:prstGeom>
          <a:blipFill>
            <a:blip r:embed="rId5" cstate="print"/>
            <a:stretch>
              <a:fillRect/>
            </a:stretch>
          </a:blip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lt-LT" sz="8000" b="1" dirty="0"/>
          </a:p>
        </p:txBody>
      </p:sp>
      <p:sp>
        <p:nvSpPr>
          <p:cNvPr id="23" name="Oval 22"/>
          <p:cNvSpPr/>
          <p:nvPr/>
        </p:nvSpPr>
        <p:spPr>
          <a:xfrm>
            <a:off x="3214678" y="3214686"/>
            <a:ext cx="2408481" cy="2286016"/>
          </a:xfrm>
          <a:prstGeom prst="ellipse">
            <a:avLst/>
          </a:prstGeom>
          <a:blipFill>
            <a:blip r:embed="rId6" cstate="print"/>
            <a:stretch>
              <a:fillRect/>
            </a:stretch>
          </a:blip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lt-LT" sz="8000" b="1" dirty="0"/>
          </a:p>
        </p:txBody>
      </p:sp>
      <p:sp>
        <p:nvSpPr>
          <p:cNvPr id="24" name="Oval 23"/>
          <p:cNvSpPr/>
          <p:nvPr/>
        </p:nvSpPr>
        <p:spPr>
          <a:xfrm>
            <a:off x="5929323" y="3286124"/>
            <a:ext cx="2286016" cy="2286016"/>
          </a:xfrm>
          <a:prstGeom prst="ellipse">
            <a:avLst/>
          </a:prstGeom>
          <a:blipFill>
            <a:blip r:embed="rId7" cstate="print"/>
            <a:stretch>
              <a:fillRect/>
            </a:stretch>
          </a:blip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lt-LT" sz="8000" b="1" dirty="0"/>
          </a:p>
        </p:txBody>
      </p:sp>
      <p:sp>
        <p:nvSpPr>
          <p:cNvPr id="25" name="Oval 24"/>
          <p:cNvSpPr/>
          <p:nvPr/>
        </p:nvSpPr>
        <p:spPr>
          <a:xfrm>
            <a:off x="6000760" y="928670"/>
            <a:ext cx="2194167" cy="2143140"/>
          </a:xfrm>
          <a:prstGeom prst="ellipse">
            <a:avLst/>
          </a:prstGeom>
          <a:blipFill>
            <a:blip r:embed="rId8" cstate="print"/>
            <a:stretch>
              <a:fillRect/>
            </a:stretch>
          </a:blipFill>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lt-LT" sz="8000"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7429520" cy="1143000"/>
          </a:xfrm>
        </p:spPr>
        <p:txBody>
          <a:bodyPr>
            <a:normAutofit/>
          </a:bodyPr>
          <a:lstStyle/>
          <a:p>
            <a:r>
              <a:rPr lang="lt-LT" dirty="0" smtClean="0"/>
              <a:t>Projektas: Graikijos kulinarinis paveldas</a:t>
            </a:r>
            <a:endParaRPr lang="lt-LT" dirty="0"/>
          </a:p>
        </p:txBody>
      </p:sp>
      <p:sp>
        <p:nvSpPr>
          <p:cNvPr id="3" name="Turinio vietos rezervavimo ženklas 2"/>
          <p:cNvSpPr>
            <a:spLocks noGrp="1"/>
          </p:cNvSpPr>
          <p:nvPr>
            <p:ph idx="1"/>
          </p:nvPr>
        </p:nvSpPr>
        <p:spPr>
          <a:xfrm>
            <a:off x="285720" y="928670"/>
            <a:ext cx="8643998" cy="5715040"/>
          </a:xfrm>
        </p:spPr>
        <p:txBody>
          <a:bodyPr>
            <a:normAutofit/>
          </a:bodyPr>
          <a:lstStyle/>
          <a:p>
            <a:r>
              <a:rPr lang="en-US" dirty="0" smtClean="0">
                <a:solidFill>
                  <a:srgbClr val="002060"/>
                </a:solidFill>
              </a:rPr>
              <a:t>TECHNOLOGIJOS:</a:t>
            </a:r>
          </a:p>
          <a:p>
            <a:pPr lvl="1">
              <a:spcBef>
                <a:spcPts val="0"/>
              </a:spcBef>
              <a:spcAft>
                <a:spcPts val="600"/>
              </a:spcAft>
            </a:pPr>
            <a:r>
              <a:rPr lang="lt-LT" dirty="0" smtClean="0">
                <a:solidFill>
                  <a:srgbClr val="002060"/>
                </a:solidFill>
              </a:rPr>
              <a:t>Atrenkami receptai, labiausiai atskleidžiantys Graikijos kulinarinį paveldą;</a:t>
            </a:r>
          </a:p>
          <a:p>
            <a:pPr lvl="1">
              <a:spcBef>
                <a:spcPts val="0"/>
              </a:spcBef>
              <a:spcAft>
                <a:spcPts val="600"/>
              </a:spcAft>
            </a:pPr>
            <a:r>
              <a:rPr lang="lt-LT" dirty="0" smtClean="0">
                <a:solidFill>
                  <a:srgbClr val="002060"/>
                </a:solidFill>
              </a:rPr>
              <a:t>Paruošiami graikiški trijų patiekalų pietūs;</a:t>
            </a:r>
          </a:p>
          <a:p>
            <a:pPr lvl="1">
              <a:spcBef>
                <a:spcPts val="0"/>
              </a:spcBef>
              <a:spcAft>
                <a:spcPts val="600"/>
              </a:spcAft>
            </a:pPr>
            <a:r>
              <a:rPr lang="lt-LT" dirty="0" smtClean="0">
                <a:solidFill>
                  <a:srgbClr val="002060"/>
                </a:solidFill>
              </a:rPr>
              <a:t>Gamybos procesas fiksuojamas planšetiniais kompiuteriais;</a:t>
            </a:r>
          </a:p>
          <a:p>
            <a:endParaRPr lang="lt-LT" dirty="0" smtClean="0">
              <a:solidFill>
                <a:srgbClr val="002060"/>
              </a:solidFill>
            </a:endParaRPr>
          </a:p>
          <a:p>
            <a:r>
              <a:rPr lang="lt-LT" dirty="0" smtClean="0">
                <a:solidFill>
                  <a:srgbClr val="002060"/>
                </a:solidFill>
              </a:rPr>
              <a:t>BIOLOGIJA:</a:t>
            </a:r>
          </a:p>
          <a:p>
            <a:pPr lvl="1">
              <a:spcBef>
                <a:spcPts val="0"/>
              </a:spcBef>
              <a:spcAft>
                <a:spcPts val="600"/>
              </a:spcAft>
            </a:pPr>
            <a:r>
              <a:rPr lang="lt-LT" dirty="0" smtClean="0">
                <a:solidFill>
                  <a:srgbClr val="002060"/>
                </a:solidFill>
              </a:rPr>
              <a:t>Aptariami sveikos mitybos principai;</a:t>
            </a:r>
          </a:p>
          <a:p>
            <a:pPr lvl="1">
              <a:spcBef>
                <a:spcPts val="0"/>
              </a:spcBef>
              <a:spcAft>
                <a:spcPts val="600"/>
              </a:spcAft>
            </a:pPr>
            <a:r>
              <a:rPr lang="lt-LT" dirty="0" smtClean="0">
                <a:solidFill>
                  <a:srgbClr val="002060"/>
                </a:solidFill>
              </a:rPr>
              <a:t>Iš receptų, išsirenkami mažiausiai kaloringi patiekalai ir sudaroma lentelė </a:t>
            </a:r>
            <a:r>
              <a:rPr lang="lt-LT" dirty="0">
                <a:solidFill>
                  <a:srgbClr val="002060"/>
                </a:solidFill>
              </a:rPr>
              <a:t>maistinei ir energetinei patiekalo vertei </a:t>
            </a:r>
            <a:r>
              <a:rPr lang="lt-LT" dirty="0" smtClean="0">
                <a:solidFill>
                  <a:srgbClr val="002060"/>
                </a:solidFill>
              </a:rPr>
              <a:t>nustatyti;</a:t>
            </a:r>
          </a:p>
          <a:p>
            <a:pPr lvl="1"/>
            <a:endParaRPr lang="lt-LT" dirty="0">
              <a:solidFill>
                <a:srgbClr val="002060"/>
              </a:solidFill>
            </a:endParaRPr>
          </a:p>
        </p:txBody>
      </p:sp>
      <p:pic>
        <p:nvPicPr>
          <p:cNvPr id="4" name="Picture 3" descr="gr_sal.jpg"/>
          <p:cNvPicPr>
            <a:picLocks noChangeAspect="1"/>
          </p:cNvPicPr>
          <p:nvPr/>
        </p:nvPicPr>
        <p:blipFill>
          <a:blip r:embed="rId3" cstate="print"/>
          <a:stretch>
            <a:fillRect/>
          </a:stretch>
        </p:blipFill>
        <p:spPr>
          <a:xfrm>
            <a:off x="6286512" y="2928934"/>
            <a:ext cx="2660832" cy="1998767"/>
          </a:xfrm>
          <a:prstGeom prst="ellipse">
            <a:avLst/>
          </a:prstGeom>
          <a:ln>
            <a:noFill/>
          </a:ln>
          <a:effectLst>
            <a:softEdge rad="112500"/>
          </a:effectLst>
        </p:spPr>
      </p:pic>
    </p:spTree>
    <p:extLst>
      <p:ext uri="{BB962C8B-B14F-4D97-AF65-F5344CB8AC3E}">
        <p14:creationId xmlns:p14="http://schemas.microsoft.com/office/powerpoint/2010/main" xmlns="" val="1132665397"/>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lt-LT" dirty="0" smtClean="0"/>
              <a:t>Projektas: Graikijos kulinarinis paveldas</a:t>
            </a:r>
            <a:endParaRPr lang="lt-LT" dirty="0"/>
          </a:p>
        </p:txBody>
      </p:sp>
      <p:sp>
        <p:nvSpPr>
          <p:cNvPr id="3" name="Content Placeholder 2"/>
          <p:cNvSpPr>
            <a:spLocks noGrp="1"/>
          </p:cNvSpPr>
          <p:nvPr>
            <p:ph idx="1"/>
          </p:nvPr>
        </p:nvSpPr>
        <p:spPr>
          <a:xfrm>
            <a:off x="428564" y="1357298"/>
            <a:ext cx="8715436" cy="3929090"/>
          </a:xfrm>
        </p:spPr>
        <p:txBody>
          <a:bodyPr/>
          <a:lstStyle/>
          <a:p>
            <a:r>
              <a:rPr lang="lt-LT" dirty="0" smtClean="0">
                <a:solidFill>
                  <a:srgbClr val="002060"/>
                </a:solidFill>
              </a:rPr>
              <a:t>INFORMACINĖS TECHNOLOGIJOS:</a:t>
            </a:r>
          </a:p>
          <a:p>
            <a:endParaRPr lang="lt-LT" dirty="0" smtClean="0">
              <a:solidFill>
                <a:srgbClr val="002060"/>
              </a:solidFill>
            </a:endParaRPr>
          </a:p>
          <a:p>
            <a:pPr lvl="1">
              <a:spcBef>
                <a:spcPts val="0"/>
              </a:spcBef>
              <a:spcAft>
                <a:spcPts val="600"/>
              </a:spcAft>
            </a:pPr>
            <a:r>
              <a:rPr lang="lt-LT" dirty="0" smtClean="0">
                <a:solidFill>
                  <a:srgbClr val="002060"/>
                </a:solidFill>
              </a:rPr>
              <a:t>Skaičiuoklėje parengiama patiekalo technologinė kortelė, grafiškai pavaizduojama maistinė patiekalo vertė;</a:t>
            </a:r>
          </a:p>
          <a:p>
            <a:pPr lvl="1">
              <a:spcBef>
                <a:spcPts val="0"/>
              </a:spcBef>
              <a:spcAft>
                <a:spcPts val="600"/>
              </a:spcAft>
            </a:pPr>
            <a:r>
              <a:rPr lang="lt-LT" dirty="0" smtClean="0">
                <a:solidFill>
                  <a:srgbClr val="002060"/>
                </a:solidFill>
              </a:rPr>
              <a:t>Filmuotos medžiagos montavimas;</a:t>
            </a:r>
          </a:p>
          <a:p>
            <a:pPr lvl="1">
              <a:spcBef>
                <a:spcPts val="0"/>
              </a:spcBef>
              <a:spcAft>
                <a:spcPts val="600"/>
              </a:spcAft>
            </a:pPr>
            <a:endParaRPr lang="lt-LT" dirty="0" smtClean="0">
              <a:solidFill>
                <a:srgbClr val="002060"/>
              </a:solidFill>
            </a:endParaRPr>
          </a:p>
          <a:p>
            <a:r>
              <a:rPr lang="lt-LT" dirty="0" smtClean="0">
                <a:solidFill>
                  <a:srgbClr val="002060"/>
                </a:solidFill>
              </a:rPr>
              <a:t>REFLEKSIJA:</a:t>
            </a:r>
          </a:p>
          <a:p>
            <a:endParaRPr lang="lt-LT" dirty="0" smtClean="0">
              <a:solidFill>
                <a:srgbClr val="002060"/>
              </a:solidFill>
            </a:endParaRPr>
          </a:p>
          <a:p>
            <a:pPr lvl="1"/>
            <a:r>
              <a:rPr lang="lt-LT" dirty="0" smtClean="0">
                <a:solidFill>
                  <a:srgbClr val="002060"/>
                </a:solidFill>
              </a:rPr>
              <a:t>Patiekalų degustacija;</a:t>
            </a:r>
          </a:p>
          <a:p>
            <a:pPr lvl="1"/>
            <a:r>
              <a:rPr lang="lt-LT" dirty="0" smtClean="0">
                <a:solidFill>
                  <a:srgbClr val="002060"/>
                </a:solidFill>
              </a:rPr>
              <a:t>Filmuotas patiekalo gamybos proceso pristatymas ir aptarimas.</a:t>
            </a:r>
          </a:p>
          <a:p>
            <a:endParaRPr lang="lt-LT" dirty="0">
              <a:solidFill>
                <a:srgbClr val="002060"/>
              </a:solidFill>
            </a:endParaRPr>
          </a:p>
        </p:txBody>
      </p:sp>
      <p:pic>
        <p:nvPicPr>
          <p:cNvPr id="4" name="Picture 3" descr="maistas.jpg"/>
          <p:cNvPicPr>
            <a:picLocks noChangeAspect="1"/>
          </p:cNvPicPr>
          <p:nvPr/>
        </p:nvPicPr>
        <p:blipFill>
          <a:blip r:embed="rId3" cstate="print"/>
          <a:stretch>
            <a:fillRect/>
          </a:stretch>
        </p:blipFill>
        <p:spPr>
          <a:xfrm>
            <a:off x="5572132" y="3107530"/>
            <a:ext cx="3373768" cy="2530326"/>
          </a:xfrm>
          <a:prstGeom prst="ellipse">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9512" y="0"/>
            <a:ext cx="6842125" cy="922337"/>
          </a:xfrm>
        </p:spPr>
        <p:txBody>
          <a:bodyPr/>
          <a:lstStyle/>
          <a:p>
            <a:r>
              <a:rPr lang="lt-LT" dirty="0" smtClean="0"/>
              <a:t>Patiekalo maistinė vertė</a:t>
            </a:r>
            <a:endParaRPr lang="lt-LT" dirty="0"/>
          </a:p>
        </p:txBody>
      </p:sp>
      <p:pic>
        <p:nvPicPr>
          <p:cNvPr id="4" name="Paveikslėlis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431" y="980728"/>
            <a:ext cx="8946065" cy="58223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aveikslėlis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2860" y="1001842"/>
            <a:ext cx="8350648" cy="55235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aveikslėlis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3138" y="980728"/>
            <a:ext cx="8200649" cy="53406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8255026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14282" y="16913"/>
            <a:ext cx="6786610" cy="850106"/>
          </a:xfrm>
        </p:spPr>
        <p:txBody>
          <a:bodyPr/>
          <a:lstStyle/>
          <a:p>
            <a:r>
              <a:rPr lang="lt-LT" dirty="0"/>
              <a:t>Graikijos kulinarinis paveldas</a:t>
            </a:r>
          </a:p>
        </p:txBody>
      </p:sp>
      <p:pic>
        <p:nvPicPr>
          <p:cNvPr id="4" name="Content Placeholder 3" descr="patiekalas2_AutoCollage_14_Images.jpg"/>
          <p:cNvPicPr>
            <a:picLocks noGrp="1" noChangeAspect="1"/>
          </p:cNvPicPr>
          <p:nvPr>
            <p:ph idx="1"/>
          </p:nvPr>
        </p:nvPicPr>
        <p:blipFill>
          <a:blip r:embed="rId4" cstate="print"/>
          <a:stretch>
            <a:fillRect/>
          </a:stretch>
        </p:blipFill>
        <p:spPr>
          <a:xfrm>
            <a:off x="114236" y="785794"/>
            <a:ext cx="9029764" cy="5643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5" name="Object 4">
            <a:hlinkClick r:id="" action="ppaction://ole?verb=1"/>
          </p:cNvPr>
          <p:cNvGraphicFramePr>
            <a:graphicFrameLocks noChangeAspect="1"/>
          </p:cNvGraphicFramePr>
          <p:nvPr/>
        </p:nvGraphicFramePr>
        <p:xfrm>
          <a:off x="6786578" y="6143644"/>
          <a:ext cx="1188698" cy="928670"/>
        </p:xfrm>
        <a:graphic>
          <a:graphicData uri="http://schemas.openxmlformats.org/presentationml/2006/ole">
            <p:oleObj spid="_x0000_s26644" name="Document" showAsIcon="1" r:id="rId5" imgW="914400" imgH="714375" progId="Word.Document.12">
              <p:embed/>
            </p:oleObj>
          </a:graphicData>
        </a:graphic>
      </p:graphicFrame>
      <p:graphicFrame>
        <p:nvGraphicFramePr>
          <p:cNvPr id="6" name="Object 5">
            <a:hlinkClick r:id="" action="ppaction://ole?verb=1"/>
          </p:cNvPr>
          <p:cNvGraphicFramePr>
            <a:graphicFrameLocks noChangeAspect="1"/>
          </p:cNvGraphicFramePr>
          <p:nvPr>
            <p:extLst>
              <p:ext uri="{D42A27DB-BD31-4B8C-83A1-F6EECF244321}">
                <p14:modId xmlns:p14="http://schemas.microsoft.com/office/powerpoint/2010/main" xmlns="" val="3734571250"/>
              </p:ext>
            </p:extLst>
          </p:nvPr>
        </p:nvGraphicFramePr>
        <p:xfrm>
          <a:off x="7955302" y="6143644"/>
          <a:ext cx="1188698" cy="928670"/>
        </p:xfrm>
        <a:graphic>
          <a:graphicData uri="http://schemas.openxmlformats.org/presentationml/2006/ole">
            <p:oleObj spid="_x0000_s26645" name="Darbalapis" showAsIcon="1" r:id="rId6" imgW="914400" imgH="714240" progId="Excel.Sheet.12">
              <p:embed/>
            </p:oleObj>
          </a:graphicData>
        </a:graphic>
      </p:graphicFrame>
    </p:spTree>
    <p:extLst>
      <p:ext uri="{BB962C8B-B14F-4D97-AF65-F5344CB8AC3E}">
        <p14:creationId xmlns:p14="http://schemas.microsoft.com/office/powerpoint/2010/main" xmlns="" val="613621733"/>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smtClean="0"/>
              <a:t>Paklajokime po Graikiją... mokykloje</a:t>
            </a:r>
            <a:r>
              <a:rPr lang="en-US" dirty="0" smtClean="0"/>
              <a:t>!</a:t>
            </a:r>
            <a:endParaRPr lang="lt-LT" dirty="0"/>
          </a:p>
        </p:txBody>
      </p:sp>
      <p:sp>
        <p:nvSpPr>
          <p:cNvPr id="3" name="Turinio vietos rezervavimo ženklas 2"/>
          <p:cNvSpPr>
            <a:spLocks noGrp="1"/>
          </p:cNvSpPr>
          <p:nvPr>
            <p:ph idx="1"/>
          </p:nvPr>
        </p:nvSpPr>
        <p:spPr>
          <a:xfrm>
            <a:off x="285720" y="1643050"/>
            <a:ext cx="8572560" cy="3857652"/>
          </a:xfrm>
        </p:spPr>
        <p:txBody>
          <a:bodyPr/>
          <a:lstStyle/>
          <a:p>
            <a:r>
              <a:rPr lang="lt-LT" dirty="0" smtClean="0">
                <a:solidFill>
                  <a:srgbClr val="002060"/>
                </a:solidFill>
              </a:rPr>
              <a:t>Čiupkite planšetinius kompiuterius;</a:t>
            </a:r>
          </a:p>
          <a:p>
            <a:r>
              <a:rPr lang="lt-LT" dirty="0" smtClean="0">
                <a:solidFill>
                  <a:srgbClr val="002060"/>
                </a:solidFill>
              </a:rPr>
              <a:t>Raskite ir užfiksuokite 3 panašumus parodoje ir mokyklos erdvėse;</a:t>
            </a:r>
          </a:p>
          <a:p>
            <a:r>
              <a:rPr lang="lt-LT" dirty="0" smtClean="0">
                <a:solidFill>
                  <a:srgbClr val="002060"/>
                </a:solidFill>
              </a:rPr>
              <a:t>Nepamirškite įsiamžinti patys;</a:t>
            </a:r>
          </a:p>
          <a:p>
            <a:r>
              <a:rPr lang="lt-LT" dirty="0" smtClean="0">
                <a:solidFill>
                  <a:srgbClr val="002060"/>
                </a:solidFill>
              </a:rPr>
              <a:t>Sukurkite užfiksuotų panašumų koliažą;</a:t>
            </a:r>
          </a:p>
          <a:p>
            <a:r>
              <a:rPr lang="lt-LT" dirty="0" smtClean="0">
                <a:solidFill>
                  <a:srgbClr val="002060"/>
                </a:solidFill>
              </a:rPr>
              <a:t>Koliažo pavadinimas: </a:t>
            </a:r>
            <a:r>
              <a:rPr lang="lt-LT" b="1" dirty="0" smtClean="0">
                <a:solidFill>
                  <a:srgbClr val="002060"/>
                </a:solidFill>
              </a:rPr>
              <a:t>seminaras</a:t>
            </a:r>
          </a:p>
          <a:p>
            <a:pPr>
              <a:buNone/>
            </a:pPr>
            <a:endParaRPr lang="lt-LT" dirty="0" smtClean="0">
              <a:solidFill>
                <a:srgbClr val="002060"/>
              </a:solidFill>
            </a:endParaRPr>
          </a:p>
          <a:p>
            <a:endParaRPr lang="lt-LT" dirty="0">
              <a:solidFill>
                <a:srgbClr val="002060"/>
              </a:solidFill>
            </a:endParaRPr>
          </a:p>
        </p:txBody>
      </p:sp>
      <p:graphicFrame>
        <p:nvGraphicFramePr>
          <p:cNvPr id="4" name="Object 3">
            <a:hlinkClick r:id="" action="ppaction://ole?verb=1"/>
          </p:cNvPr>
          <p:cNvGraphicFramePr>
            <a:graphicFrameLocks noChangeAspect="1"/>
          </p:cNvGraphicFramePr>
          <p:nvPr>
            <p:extLst>
              <p:ext uri="{D42A27DB-BD31-4B8C-83A1-F6EECF244321}">
                <p14:modId xmlns:p14="http://schemas.microsoft.com/office/powerpoint/2010/main" xmlns="" val="1767250061"/>
              </p:ext>
            </p:extLst>
          </p:nvPr>
        </p:nvGraphicFramePr>
        <p:xfrm>
          <a:off x="7215206" y="3357562"/>
          <a:ext cx="1737372" cy="1357322"/>
        </p:xfrm>
        <a:graphic>
          <a:graphicData uri="http://schemas.openxmlformats.org/presentationml/2006/ole">
            <p:oleObj spid="_x0000_s27659" name="Dokumentas" showAsIcon="1" r:id="rId4" imgW="914400" imgH="714240" progId="Word.Document.12">
              <p:embed/>
            </p:oleObj>
          </a:graphicData>
        </a:graphic>
      </p:graphicFrame>
      <p:pic>
        <p:nvPicPr>
          <p:cNvPr id="27652" name="Picture 4" descr="http://www.technologijos.lt/upload/image/n/svietimas/S-19074/1.jpg"/>
          <p:cNvPicPr>
            <a:picLocks noChangeAspect="1" noChangeArrowheads="1"/>
          </p:cNvPicPr>
          <p:nvPr/>
        </p:nvPicPr>
        <p:blipFill>
          <a:blip r:embed="rId5" cstate="print"/>
          <a:srcRect l="11161" t="2976" r="6249" b="4761"/>
          <a:stretch>
            <a:fillRect/>
          </a:stretch>
        </p:blipFill>
        <p:spPr bwMode="auto">
          <a:xfrm>
            <a:off x="3286116" y="4703275"/>
            <a:ext cx="2571768" cy="2154725"/>
          </a:xfrm>
          <a:prstGeom prst="ellipse">
            <a:avLst/>
          </a:prstGeom>
          <a:ln>
            <a:noFill/>
          </a:ln>
          <a:effectLst>
            <a:softEdge rad="112500"/>
          </a:effectLst>
        </p:spPr>
      </p:pic>
    </p:spTree>
    <p:extLst>
      <p:ext uri="{BB962C8B-B14F-4D97-AF65-F5344CB8AC3E}">
        <p14:creationId xmlns:p14="http://schemas.microsoft.com/office/powerpoint/2010/main" xmlns="" val="1796042649"/>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3857652"/>
          </a:xfrm>
        </p:spPr>
        <p:txBody>
          <a:bodyPr>
            <a:normAutofit/>
          </a:bodyPr>
          <a:lstStyle/>
          <a:p>
            <a:r>
              <a:rPr lang="lt-LT" sz="2800" dirty="0" smtClean="0">
                <a:solidFill>
                  <a:srgbClr val="002060"/>
                </a:solidFill>
              </a:rPr>
              <a:t>Pristatėme mažyčius savo integruotų pamokų idėjų grūdelius.</a:t>
            </a:r>
            <a:br>
              <a:rPr lang="lt-LT" sz="2800" dirty="0" smtClean="0">
                <a:solidFill>
                  <a:srgbClr val="002060"/>
                </a:solidFill>
              </a:rPr>
            </a:br>
            <a:r>
              <a:rPr lang="lt-LT" sz="2800" dirty="0" smtClean="0">
                <a:solidFill>
                  <a:srgbClr val="002060"/>
                </a:solidFill>
              </a:rPr>
              <a:t/>
            </a:r>
            <a:br>
              <a:rPr lang="lt-LT" sz="2800" dirty="0" smtClean="0">
                <a:solidFill>
                  <a:srgbClr val="002060"/>
                </a:solidFill>
              </a:rPr>
            </a:br>
            <a:r>
              <a:rPr lang="lt-LT" sz="2800" dirty="0" smtClean="0">
                <a:solidFill>
                  <a:srgbClr val="002060"/>
                </a:solidFill>
              </a:rPr>
              <a:t>Džiaugsimės, jei šios pamokų idėjos prisijungtų  prie takelio į Jūsų žydinčius kūrybos sodus...</a:t>
            </a:r>
            <a:br>
              <a:rPr lang="lt-LT" sz="2800" dirty="0" smtClean="0">
                <a:solidFill>
                  <a:srgbClr val="002060"/>
                </a:solidFill>
              </a:rPr>
            </a:br>
            <a:r>
              <a:rPr lang="lt-LT" sz="2800" dirty="0" smtClean="0">
                <a:solidFill>
                  <a:srgbClr val="002060"/>
                </a:solidFill>
              </a:rPr>
              <a:t/>
            </a:r>
            <a:br>
              <a:rPr lang="lt-LT" sz="2800" dirty="0" smtClean="0">
                <a:solidFill>
                  <a:srgbClr val="002060"/>
                </a:solidFill>
              </a:rPr>
            </a:br>
            <a:r>
              <a:rPr lang="lt-LT" sz="2800" dirty="0" smtClean="0">
                <a:solidFill>
                  <a:srgbClr val="002060"/>
                </a:solidFill>
              </a:rPr>
              <a:t>Ačiū, kad buvote kartu...</a:t>
            </a:r>
            <a:endParaRPr lang="lt-LT" sz="2800" dirty="0">
              <a:solidFill>
                <a:srgbClr val="002060"/>
              </a:solidFill>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7807" y="517367"/>
            <a:ext cx="7956376" cy="59672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aveikslėlis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692696"/>
            <a:ext cx="8424935" cy="56166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6650805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Pamokų idėjos</a:t>
            </a:r>
            <a:endParaRPr lang="lt-LT" dirty="0"/>
          </a:p>
        </p:txBody>
      </p:sp>
      <p:sp>
        <p:nvSpPr>
          <p:cNvPr id="3" name="Content Placeholder 2"/>
          <p:cNvSpPr>
            <a:spLocks noGrp="1"/>
          </p:cNvSpPr>
          <p:nvPr>
            <p:ph idx="1"/>
          </p:nvPr>
        </p:nvSpPr>
        <p:spPr>
          <a:xfrm>
            <a:off x="428596" y="2000240"/>
            <a:ext cx="8229600" cy="3257560"/>
          </a:xfrm>
        </p:spPr>
        <p:txBody>
          <a:bodyPr/>
          <a:lstStyle/>
          <a:p>
            <a:pPr>
              <a:spcBef>
                <a:spcPts val="0"/>
              </a:spcBef>
            </a:pPr>
            <a:r>
              <a:rPr lang="lt-LT" dirty="0" smtClean="0">
                <a:solidFill>
                  <a:srgbClr val="002060"/>
                </a:solidFill>
              </a:rPr>
              <a:t>Surengti parodą-viktoriną;</a:t>
            </a:r>
          </a:p>
          <a:p>
            <a:pPr>
              <a:spcBef>
                <a:spcPts val="0"/>
              </a:spcBef>
            </a:pPr>
            <a:endParaRPr lang="lt-LT" dirty="0" smtClean="0">
              <a:solidFill>
                <a:srgbClr val="002060"/>
              </a:solidFill>
            </a:endParaRPr>
          </a:p>
          <a:p>
            <a:pPr>
              <a:spcBef>
                <a:spcPts val="0"/>
              </a:spcBef>
            </a:pPr>
            <a:r>
              <a:rPr lang="lt-LT" dirty="0" smtClean="0">
                <a:solidFill>
                  <a:srgbClr val="002060"/>
                </a:solidFill>
              </a:rPr>
              <a:t>Pagaminti graikiškus pietus;</a:t>
            </a:r>
          </a:p>
          <a:p>
            <a:pPr>
              <a:spcBef>
                <a:spcPts val="0"/>
              </a:spcBef>
            </a:pPr>
            <a:endParaRPr lang="lt-LT" dirty="0" smtClean="0">
              <a:solidFill>
                <a:srgbClr val="002060"/>
              </a:solidFill>
            </a:endParaRPr>
          </a:p>
          <a:p>
            <a:pPr>
              <a:spcBef>
                <a:spcPts val="0"/>
              </a:spcBef>
            </a:pPr>
            <a:r>
              <a:rPr lang="lt-LT" dirty="0" smtClean="0">
                <a:solidFill>
                  <a:srgbClr val="002060"/>
                </a:solidFill>
              </a:rPr>
              <a:t>Tyrinėti Graikijoje augančius augalus, atpažinti juos pagal kvapą, sėklas;</a:t>
            </a:r>
          </a:p>
          <a:p>
            <a:endParaRPr lang="lt-LT" dirty="0" smtClean="0"/>
          </a:p>
          <a:p>
            <a:endParaRPr lang="lt-LT" dirty="0" smtClean="0"/>
          </a:p>
          <a:p>
            <a:endParaRPr lang="lt-LT"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PRIE KAVOS...</a:t>
            </a:r>
            <a:endParaRPr lang="lt-LT" dirty="0"/>
          </a:p>
        </p:txBody>
      </p:sp>
      <p:sp>
        <p:nvSpPr>
          <p:cNvPr id="3" name="Turinio vietos rezervavimo ženklas 2"/>
          <p:cNvSpPr>
            <a:spLocks noGrp="1"/>
          </p:cNvSpPr>
          <p:nvPr>
            <p:ph idx="1"/>
          </p:nvPr>
        </p:nvSpPr>
        <p:spPr>
          <a:xfrm>
            <a:off x="-1263100" y="1006905"/>
            <a:ext cx="8229600" cy="1656184"/>
          </a:xfrm>
        </p:spPr>
        <p:txBody>
          <a:bodyPr/>
          <a:lstStyle/>
          <a:p>
            <a:pPr>
              <a:buNone/>
            </a:pPr>
            <a:endParaRPr lang="lt-LT" dirty="0" smtClean="0">
              <a:solidFill>
                <a:srgbClr val="002060"/>
              </a:solidFill>
            </a:endParaRPr>
          </a:p>
          <a:p>
            <a:pPr marL="0" indent="0" algn="ctr">
              <a:buNone/>
            </a:pPr>
            <a:r>
              <a:rPr lang="lt-LT" dirty="0" smtClean="0">
                <a:solidFill>
                  <a:srgbClr val="002060"/>
                </a:solidFill>
              </a:rPr>
              <a:t>GRAIKIŠKAS ŠPINATŲ PYRAGAS SPANAKOPITA</a:t>
            </a:r>
            <a:endParaRPr lang="lt-LT" dirty="0">
              <a:solidFill>
                <a:srgbClr val="002060"/>
              </a:solidFill>
            </a:endParaRPr>
          </a:p>
        </p:txBody>
      </p:sp>
      <p:pic>
        <p:nvPicPr>
          <p:cNvPr id="4" name="Paveikslėlis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99792" y="2663089"/>
            <a:ext cx="5201750" cy="3901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52246952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4847"/>
            <a:ext cx="8229600" cy="1143000"/>
          </a:xfrm>
        </p:spPr>
        <p:txBody>
          <a:bodyPr/>
          <a:lstStyle/>
          <a:p>
            <a:r>
              <a:rPr lang="lt-LT" dirty="0" smtClean="0"/>
              <a:t>Pamokų tikslai:</a:t>
            </a:r>
            <a:endParaRPr lang="lt-LT" dirty="0"/>
          </a:p>
        </p:txBody>
      </p:sp>
      <p:sp>
        <p:nvSpPr>
          <p:cNvPr id="3" name="Turinio vietos rezervavimo ženklas 2"/>
          <p:cNvSpPr>
            <a:spLocks noGrp="1"/>
          </p:cNvSpPr>
          <p:nvPr>
            <p:ph idx="1"/>
          </p:nvPr>
        </p:nvSpPr>
        <p:spPr>
          <a:xfrm>
            <a:off x="500034" y="1500174"/>
            <a:ext cx="8186766" cy="5097178"/>
          </a:xfrm>
        </p:spPr>
        <p:txBody>
          <a:bodyPr>
            <a:normAutofit fontScale="92500" lnSpcReduction="10000"/>
          </a:bodyPr>
          <a:lstStyle/>
          <a:p>
            <a:pPr>
              <a:spcBef>
                <a:spcPts val="0"/>
              </a:spcBef>
            </a:pPr>
            <a:r>
              <a:rPr lang="lt-LT" sz="2400" dirty="0" smtClean="0">
                <a:solidFill>
                  <a:srgbClr val="002060"/>
                </a:solidFill>
              </a:rPr>
              <a:t>Parodyti sąsajas tarp šalių; skatinti norą pažinti kitų kraštų kultūrą, papročius;</a:t>
            </a:r>
          </a:p>
          <a:p>
            <a:pPr>
              <a:spcBef>
                <a:spcPts val="0"/>
              </a:spcBef>
            </a:pPr>
            <a:endParaRPr lang="lt-LT" sz="2400" dirty="0" smtClean="0">
              <a:solidFill>
                <a:srgbClr val="002060"/>
              </a:solidFill>
            </a:endParaRPr>
          </a:p>
          <a:p>
            <a:pPr>
              <a:spcBef>
                <a:spcPts val="0"/>
              </a:spcBef>
            </a:pPr>
            <a:r>
              <a:rPr lang="lt-LT" sz="2400" dirty="0" smtClean="0">
                <a:solidFill>
                  <a:srgbClr val="002060"/>
                </a:solidFill>
              </a:rPr>
              <a:t>Palyginti augalų auginimo ypatumus skirtingose gamtinėse sąlygose;</a:t>
            </a:r>
          </a:p>
          <a:p>
            <a:pPr>
              <a:spcBef>
                <a:spcPts val="0"/>
              </a:spcBef>
            </a:pPr>
            <a:endParaRPr lang="lt-LT" sz="2400" dirty="0" smtClean="0">
              <a:solidFill>
                <a:srgbClr val="002060"/>
              </a:solidFill>
            </a:endParaRPr>
          </a:p>
          <a:p>
            <a:pPr>
              <a:spcBef>
                <a:spcPts val="0"/>
              </a:spcBef>
            </a:pPr>
            <a:r>
              <a:rPr lang="lt-LT" sz="2400" dirty="0" smtClean="0">
                <a:solidFill>
                  <a:srgbClr val="002060"/>
                </a:solidFill>
              </a:rPr>
              <a:t>Formuoti sveikos gyvensenos įgūdžius patiekalo gamybos procese;</a:t>
            </a:r>
          </a:p>
          <a:p>
            <a:pPr>
              <a:spcBef>
                <a:spcPts val="0"/>
              </a:spcBef>
            </a:pPr>
            <a:endParaRPr lang="lt-LT" sz="2400" dirty="0" smtClean="0">
              <a:solidFill>
                <a:srgbClr val="002060"/>
              </a:solidFill>
            </a:endParaRPr>
          </a:p>
          <a:p>
            <a:pPr>
              <a:spcBef>
                <a:spcPts val="0"/>
              </a:spcBef>
            </a:pPr>
            <a:r>
              <a:rPr lang="lt-LT" sz="2400" dirty="0" smtClean="0">
                <a:solidFill>
                  <a:srgbClr val="002060"/>
                </a:solidFill>
              </a:rPr>
              <a:t>Taikyti IKT įgūdžius fiksuojant bei vaizdžiai pateikiant informaciją; </a:t>
            </a:r>
          </a:p>
          <a:p>
            <a:pPr>
              <a:spcBef>
                <a:spcPts val="0"/>
              </a:spcBef>
            </a:pPr>
            <a:endParaRPr lang="lt-LT" sz="2400" dirty="0" smtClean="0">
              <a:solidFill>
                <a:srgbClr val="002060"/>
              </a:solidFill>
            </a:endParaRPr>
          </a:p>
          <a:p>
            <a:pPr>
              <a:spcBef>
                <a:spcPts val="0"/>
              </a:spcBef>
            </a:pPr>
            <a:r>
              <a:rPr lang="lt-LT" sz="2400" dirty="0" smtClean="0">
                <a:solidFill>
                  <a:srgbClr val="002060"/>
                </a:solidFill>
              </a:rPr>
              <a:t>Įgytas žinias taikyti įvairių dalykų pamokose;</a:t>
            </a:r>
          </a:p>
          <a:p>
            <a:pPr>
              <a:spcBef>
                <a:spcPts val="0"/>
              </a:spcBef>
            </a:pPr>
            <a:endParaRPr lang="lt-LT" sz="2400" dirty="0" smtClean="0">
              <a:solidFill>
                <a:srgbClr val="002060"/>
              </a:solidFill>
            </a:endParaRPr>
          </a:p>
          <a:p>
            <a:pPr>
              <a:spcBef>
                <a:spcPts val="0"/>
              </a:spcBef>
            </a:pPr>
            <a:r>
              <a:rPr lang="lt-LT" sz="2400" dirty="0" smtClean="0">
                <a:solidFill>
                  <a:srgbClr val="002060"/>
                </a:solidFill>
              </a:rPr>
              <a:t>Integruojant mokomuosius dalykus, siekti, kad  žinias lengviau įsisavintų skirtingų gebėjimų mokiniai;</a:t>
            </a:r>
          </a:p>
          <a:p>
            <a:endParaRPr lang="lt-LT" dirty="0" smtClean="0"/>
          </a:p>
          <a:p>
            <a:endParaRPr lang="lt-LT" dirty="0"/>
          </a:p>
        </p:txBody>
      </p:sp>
    </p:spTree>
    <p:extLst>
      <p:ext uri="{BB962C8B-B14F-4D97-AF65-F5344CB8AC3E}">
        <p14:creationId xmlns:p14="http://schemas.microsoft.com/office/powerpoint/2010/main" xmlns="" val="99453791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8142" y="-94828"/>
            <a:ext cx="7139136" cy="1143000"/>
          </a:xfrm>
        </p:spPr>
        <p:txBody>
          <a:bodyPr/>
          <a:lstStyle/>
          <a:p>
            <a:r>
              <a:rPr lang="lt-LT" dirty="0" smtClean="0"/>
              <a:t>Paroda: Graikijos flora ir fauna</a:t>
            </a:r>
            <a:endParaRPr lang="lt-LT" dirty="0"/>
          </a:p>
        </p:txBody>
      </p:sp>
      <p:pic>
        <p:nvPicPr>
          <p:cNvPr id="1026" name="Picture 2" descr="Graikijos flora ir faun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142" y="2456914"/>
            <a:ext cx="3103698" cy="440108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urinio vietos rezervavimo ženklas 2"/>
          <p:cNvSpPr>
            <a:spLocks noGrp="1"/>
          </p:cNvSpPr>
          <p:nvPr>
            <p:ph idx="1"/>
          </p:nvPr>
        </p:nvSpPr>
        <p:spPr>
          <a:xfrm>
            <a:off x="3000365" y="1428736"/>
            <a:ext cx="6143636" cy="1876772"/>
          </a:xfrm>
        </p:spPr>
        <p:txBody>
          <a:bodyPr/>
          <a:lstStyle/>
          <a:p>
            <a:r>
              <a:rPr lang="lt-LT" dirty="0" smtClean="0">
                <a:solidFill>
                  <a:srgbClr val="002060"/>
                </a:solidFill>
              </a:rPr>
              <a:t>Surengta paroda;</a:t>
            </a:r>
          </a:p>
          <a:p>
            <a:r>
              <a:rPr lang="lt-LT" dirty="0" smtClean="0">
                <a:solidFill>
                  <a:srgbClr val="002060"/>
                </a:solidFill>
              </a:rPr>
              <a:t>Paskelbtas konkursas-viktorina;</a:t>
            </a:r>
          </a:p>
          <a:p>
            <a:r>
              <a:rPr lang="lt-LT" dirty="0" smtClean="0">
                <a:solidFill>
                  <a:srgbClr val="002060"/>
                </a:solidFill>
              </a:rPr>
              <a:t>Išaiškinti bei apdovanoti nugalėtojai</a:t>
            </a:r>
          </a:p>
          <a:p>
            <a:endParaRPr lang="lt-LT" dirty="0"/>
          </a:p>
        </p:txBody>
      </p:sp>
      <p:graphicFrame>
        <p:nvGraphicFramePr>
          <p:cNvPr id="6" name="Object 5">
            <a:hlinkClick r:id="" action="ppaction://ole?verb=1"/>
          </p:cNvPr>
          <p:cNvGraphicFramePr>
            <a:graphicFrameLocks noChangeAspect="1"/>
          </p:cNvGraphicFramePr>
          <p:nvPr/>
        </p:nvGraphicFramePr>
        <p:xfrm>
          <a:off x="785786" y="1500174"/>
          <a:ext cx="1737372" cy="1357322"/>
        </p:xfrm>
        <a:graphic>
          <a:graphicData uri="http://schemas.openxmlformats.org/presentationml/2006/ole">
            <p:oleObj spid="_x0000_s24587" name="Document" showAsIcon="1" r:id="rId5" imgW="914400" imgH="714375" progId="Word.Document.12">
              <p:embed/>
            </p:oleObj>
          </a:graphicData>
        </a:graphic>
      </p:graphicFrame>
      <p:pic>
        <p:nvPicPr>
          <p:cNvPr id="7" name="Picture 6" descr="paroda.jpg"/>
          <p:cNvPicPr>
            <a:picLocks noChangeAspect="1"/>
          </p:cNvPicPr>
          <p:nvPr/>
        </p:nvPicPr>
        <p:blipFill>
          <a:blip r:embed="rId6" cstate="print"/>
          <a:stretch>
            <a:fillRect/>
          </a:stretch>
        </p:blipFill>
        <p:spPr>
          <a:xfrm>
            <a:off x="3500430" y="3286124"/>
            <a:ext cx="5214974" cy="3161578"/>
          </a:xfrm>
          <a:prstGeom prst="rect">
            <a:avLst/>
          </a:prstGeom>
        </p:spPr>
      </p:pic>
    </p:spTree>
    <p:extLst>
      <p:ext uri="{BB962C8B-B14F-4D97-AF65-F5344CB8AC3E}">
        <p14:creationId xmlns:p14="http://schemas.microsoft.com/office/powerpoint/2010/main" xmlns="" val="324647594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857232"/>
          </a:xfrm>
        </p:spPr>
        <p:txBody>
          <a:bodyPr/>
          <a:lstStyle/>
          <a:p>
            <a:r>
              <a:rPr lang="lt-LT" dirty="0" smtClean="0"/>
              <a:t>Paroda: Graikijos flora ir fauna</a:t>
            </a:r>
            <a:endParaRPr lang="lt-LT" dirty="0"/>
          </a:p>
        </p:txBody>
      </p:sp>
      <p:pic>
        <p:nvPicPr>
          <p:cNvPr id="5" name="Picture 4" descr="konkursas.jpg"/>
          <p:cNvPicPr>
            <a:picLocks noChangeAspect="1"/>
          </p:cNvPicPr>
          <p:nvPr/>
        </p:nvPicPr>
        <p:blipFill>
          <a:blip r:embed="rId3" cstate="print"/>
          <a:stretch>
            <a:fillRect/>
          </a:stretch>
        </p:blipFill>
        <p:spPr>
          <a:xfrm>
            <a:off x="357158" y="1312633"/>
            <a:ext cx="7786742" cy="5567521"/>
          </a:xfrm>
          <a:prstGeom prst="rect">
            <a:avLst/>
          </a:prstGeom>
        </p:spPr>
      </p:pic>
      <p:sp>
        <p:nvSpPr>
          <p:cNvPr id="6" name="Content Placeholder 5"/>
          <p:cNvSpPr>
            <a:spLocks noGrp="1"/>
          </p:cNvSpPr>
          <p:nvPr>
            <p:ph idx="1"/>
          </p:nvPr>
        </p:nvSpPr>
        <p:spPr/>
        <p:txBody>
          <a:bodyPr/>
          <a:lstStyle/>
          <a:p>
            <a:endParaRPr lang="lt-LT"/>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7308304" cy="1143000"/>
          </a:xfrm>
        </p:spPr>
        <p:txBody>
          <a:bodyPr>
            <a:normAutofit/>
          </a:bodyPr>
          <a:lstStyle/>
          <a:p>
            <a:r>
              <a:rPr lang="lt-LT" dirty="0" smtClean="0"/>
              <a:t>Integruota IT-Biologijos pamoka „Graikijos flora ir fauna“</a:t>
            </a:r>
            <a:endParaRPr lang="lt-LT" dirty="0"/>
          </a:p>
        </p:txBody>
      </p:sp>
      <p:sp>
        <p:nvSpPr>
          <p:cNvPr id="8" name="Turinio vietos rezervavimo ženklas 2"/>
          <p:cNvSpPr txBox="1">
            <a:spLocks/>
          </p:cNvSpPr>
          <p:nvPr/>
        </p:nvSpPr>
        <p:spPr>
          <a:xfrm>
            <a:off x="285720" y="1214422"/>
            <a:ext cx="8541812" cy="52864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lt-LT" dirty="0" smtClean="0">
                <a:solidFill>
                  <a:srgbClr val="002060"/>
                </a:solidFill>
              </a:rPr>
              <a:t>BIOLOGIJA:</a:t>
            </a:r>
          </a:p>
          <a:p>
            <a:pPr lvl="1"/>
            <a:r>
              <a:rPr lang="lt-LT" dirty="0" smtClean="0">
                <a:solidFill>
                  <a:srgbClr val="002060"/>
                </a:solidFill>
              </a:rPr>
              <a:t>Parodoje-viktorinoje surinkta medžiaga apie augalus ar gyvūnus (planšetiniais kompiuteriais fiksuoti tinkami augalai);</a:t>
            </a:r>
          </a:p>
          <a:p>
            <a:pPr lvl="1"/>
            <a:r>
              <a:rPr lang="lt-LT" dirty="0" smtClean="0">
                <a:solidFill>
                  <a:srgbClr val="002060"/>
                </a:solidFill>
              </a:rPr>
              <a:t>Surasti lotyniški augalų ir gyvūnų pavadinimai;</a:t>
            </a:r>
          </a:p>
          <a:p>
            <a:pPr lvl="1"/>
            <a:r>
              <a:rPr lang="lt-LT" dirty="0" smtClean="0">
                <a:solidFill>
                  <a:srgbClr val="002060"/>
                </a:solidFill>
              </a:rPr>
              <a:t>Pagal planą paruoštas aprašas;</a:t>
            </a:r>
          </a:p>
          <a:p>
            <a:r>
              <a:rPr lang="lt-LT" dirty="0" smtClean="0">
                <a:solidFill>
                  <a:srgbClr val="002060"/>
                </a:solidFill>
              </a:rPr>
              <a:t>INFORMACINĖS TECHNOLOGIJOS:</a:t>
            </a:r>
          </a:p>
          <a:p>
            <a:pPr lvl="1"/>
            <a:r>
              <a:rPr lang="lt-LT" dirty="0" smtClean="0">
                <a:solidFill>
                  <a:srgbClr val="002060"/>
                </a:solidFill>
              </a:rPr>
              <a:t>Atrinktos tinkamos nuotraukos;</a:t>
            </a:r>
          </a:p>
          <a:p>
            <a:pPr lvl="1"/>
            <a:r>
              <a:rPr lang="lt-LT" dirty="0" smtClean="0">
                <a:solidFill>
                  <a:srgbClr val="002060"/>
                </a:solidFill>
              </a:rPr>
              <a:t>Sukurtas nuotraukų koliažas;</a:t>
            </a:r>
          </a:p>
          <a:p>
            <a:pPr lvl="1"/>
            <a:r>
              <a:rPr lang="lt-LT" dirty="0" smtClean="0">
                <a:solidFill>
                  <a:srgbClr val="002060"/>
                </a:solidFill>
              </a:rPr>
              <a:t>Parengtas pristatymas;</a:t>
            </a:r>
          </a:p>
          <a:p>
            <a:r>
              <a:rPr lang="lt-LT" dirty="0" smtClean="0">
                <a:solidFill>
                  <a:srgbClr val="002060"/>
                </a:solidFill>
              </a:rPr>
              <a:t>REFLEKSIJA:</a:t>
            </a:r>
          </a:p>
          <a:p>
            <a:pPr lvl="1"/>
            <a:r>
              <a:rPr lang="lt-LT" dirty="0" smtClean="0">
                <a:solidFill>
                  <a:srgbClr val="002060"/>
                </a:solidFill>
              </a:rPr>
              <a:t>Darbų pristatymas, aptarimas ir vertinimas;</a:t>
            </a:r>
          </a:p>
          <a:p>
            <a:endParaRPr lang="lt-LT" dirty="0">
              <a:solidFill>
                <a:srgbClr val="002060"/>
              </a:solidFill>
            </a:endParaRPr>
          </a:p>
        </p:txBody>
      </p:sp>
      <p:graphicFrame>
        <p:nvGraphicFramePr>
          <p:cNvPr id="7" name="Object 6">
            <a:hlinkClick r:id="" action="ppaction://ole?verb=0"/>
          </p:cNvPr>
          <p:cNvGraphicFramePr>
            <a:graphicFrameLocks noChangeAspect="1"/>
          </p:cNvGraphicFramePr>
          <p:nvPr/>
        </p:nvGraphicFramePr>
        <p:xfrm>
          <a:off x="5286380" y="357166"/>
          <a:ext cx="1920253" cy="1500198"/>
        </p:xfrm>
        <a:graphic>
          <a:graphicData uri="http://schemas.openxmlformats.org/presentationml/2006/ole">
            <p:oleObj spid="_x0000_s25638" name="Presentation" showAsIcon="1" r:id="rId4" imgW="914400" imgH="714375" progId="PowerPoint.Show.12">
              <p:embed/>
            </p:oleObj>
          </a:graphicData>
        </a:graphic>
      </p:graphicFrame>
      <p:graphicFrame>
        <p:nvGraphicFramePr>
          <p:cNvPr id="9" name="Object 8">
            <a:hlinkClick r:id="" action="ppaction://ole?verb=1"/>
          </p:cNvPr>
          <p:cNvGraphicFramePr>
            <a:graphicFrameLocks noChangeAspect="1"/>
          </p:cNvGraphicFramePr>
          <p:nvPr/>
        </p:nvGraphicFramePr>
        <p:xfrm>
          <a:off x="7000892" y="3143248"/>
          <a:ext cx="1860245" cy="1453317"/>
        </p:xfrm>
        <a:graphic>
          <a:graphicData uri="http://schemas.openxmlformats.org/presentationml/2006/ole">
            <p:oleObj spid="_x0000_s25639" name="Document" showAsIcon="1" r:id="rId5" imgW="914400" imgH="714375" progId="Word.Document.8">
              <p:embed/>
            </p:oleObj>
          </a:graphicData>
        </a:graphic>
      </p:graphicFrame>
      <p:graphicFrame>
        <p:nvGraphicFramePr>
          <p:cNvPr id="10" name="Object 9">
            <a:hlinkClick r:id="" action="ppaction://ole?verb=1"/>
          </p:cNvPr>
          <p:cNvGraphicFramePr>
            <a:graphicFrameLocks noChangeAspect="1"/>
          </p:cNvGraphicFramePr>
          <p:nvPr/>
        </p:nvGraphicFramePr>
        <p:xfrm>
          <a:off x="7643834" y="4429132"/>
          <a:ext cx="1500166" cy="1172004"/>
        </p:xfrm>
        <a:graphic>
          <a:graphicData uri="http://schemas.openxmlformats.org/presentationml/2006/ole">
            <p:oleObj spid="_x0000_s25640" name="Document" showAsIcon="1" r:id="rId6" imgW="914400" imgH="714375" progId="Word.Document.12">
              <p:embed/>
            </p:oleObj>
          </a:graphicData>
        </a:graphic>
      </p:graphicFrame>
      <p:graphicFrame>
        <p:nvGraphicFramePr>
          <p:cNvPr id="11" name="Object 10">
            <a:hlinkClick r:id="" action="ppaction://ole?verb=1"/>
          </p:cNvPr>
          <p:cNvGraphicFramePr>
            <a:graphicFrameLocks noChangeAspect="1"/>
          </p:cNvGraphicFramePr>
          <p:nvPr/>
        </p:nvGraphicFramePr>
        <p:xfrm>
          <a:off x="5857884" y="4500570"/>
          <a:ext cx="1645932" cy="1285884"/>
        </p:xfrm>
        <a:graphic>
          <a:graphicData uri="http://schemas.openxmlformats.org/presentationml/2006/ole">
            <p:oleObj spid="_x0000_s25641" name="Document" showAsIcon="1" r:id="rId7" imgW="914400" imgH="714375" progId="Word.Document.12">
              <p:embed/>
            </p:oleObj>
          </a:graphicData>
        </a:graphic>
      </p:graphicFrame>
    </p:spTree>
    <p:extLst>
      <p:ext uri="{BB962C8B-B14F-4D97-AF65-F5344CB8AC3E}">
        <p14:creationId xmlns:p14="http://schemas.microsoft.com/office/powerpoint/2010/main" xmlns="" val="525725061"/>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lt-LT" dirty="0" smtClean="0"/>
              <a:t>Graikijos flora ir fauna</a:t>
            </a:r>
            <a:endParaRPr lang="lt-LT" dirty="0"/>
          </a:p>
        </p:txBody>
      </p:sp>
      <p:pic>
        <p:nvPicPr>
          <p:cNvPr id="10" name="Picture 9" descr="kv.jpg"/>
          <p:cNvPicPr>
            <a:picLocks noChangeAspect="1"/>
          </p:cNvPicPr>
          <p:nvPr/>
        </p:nvPicPr>
        <p:blipFill>
          <a:blip r:embed="rId3" cstate="print"/>
          <a:stretch>
            <a:fillRect/>
          </a:stretch>
        </p:blipFill>
        <p:spPr>
          <a:xfrm>
            <a:off x="4286248" y="3855260"/>
            <a:ext cx="4500594" cy="3002740"/>
          </a:xfrm>
          <a:prstGeom prst="rect">
            <a:avLst/>
          </a:prstGeom>
        </p:spPr>
      </p:pic>
      <p:pic>
        <p:nvPicPr>
          <p:cNvPr id="11" name="Picture 10" descr="kd.jpg"/>
          <p:cNvPicPr>
            <a:picLocks noChangeAspect="1"/>
          </p:cNvPicPr>
          <p:nvPr/>
        </p:nvPicPr>
        <p:blipFill>
          <a:blip r:embed="rId4" cstate="print"/>
          <a:stretch>
            <a:fillRect/>
          </a:stretch>
        </p:blipFill>
        <p:spPr>
          <a:xfrm>
            <a:off x="214282" y="928670"/>
            <a:ext cx="4355314" cy="2905811"/>
          </a:xfrm>
          <a:prstGeom prst="rect">
            <a:avLst/>
          </a:prstGeom>
        </p:spPr>
      </p:pic>
      <p:pic>
        <p:nvPicPr>
          <p:cNvPr id="12" name="Picture 11" descr="kk.jpg"/>
          <p:cNvPicPr>
            <a:picLocks noChangeAspect="1"/>
          </p:cNvPicPr>
          <p:nvPr/>
        </p:nvPicPr>
        <p:blipFill>
          <a:blip r:embed="rId5" cstate="print"/>
          <a:stretch>
            <a:fillRect/>
          </a:stretch>
        </p:blipFill>
        <p:spPr>
          <a:xfrm>
            <a:off x="4643438" y="1214422"/>
            <a:ext cx="4200135" cy="2585708"/>
          </a:xfrm>
          <a:prstGeom prst="rect">
            <a:avLst/>
          </a:prstGeom>
        </p:spPr>
      </p:pic>
      <p:pic>
        <p:nvPicPr>
          <p:cNvPr id="13" name="Picture 12" descr="kt.jpg"/>
          <p:cNvPicPr>
            <a:picLocks noChangeAspect="1"/>
          </p:cNvPicPr>
          <p:nvPr/>
        </p:nvPicPr>
        <p:blipFill>
          <a:blip r:embed="rId6" cstate="print"/>
          <a:stretch>
            <a:fillRect/>
          </a:stretch>
        </p:blipFill>
        <p:spPr>
          <a:xfrm>
            <a:off x="1" y="3691818"/>
            <a:ext cx="4214810" cy="3166181"/>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68346"/>
          </a:xfrm>
        </p:spPr>
        <p:txBody>
          <a:bodyPr/>
          <a:lstStyle/>
          <a:p>
            <a:r>
              <a:rPr lang="lt-LT" dirty="0" smtClean="0"/>
              <a:t>Graikijos flora ir fauna</a:t>
            </a:r>
            <a:endParaRPr lang="lt-LT" dirty="0"/>
          </a:p>
        </p:txBody>
      </p:sp>
      <p:pic>
        <p:nvPicPr>
          <p:cNvPr id="4" name="Content Placeholder 3" descr="atrinkta_AutoCollage_10_Images.jpg"/>
          <p:cNvPicPr>
            <a:picLocks noGrp="1" noChangeAspect="1"/>
          </p:cNvPicPr>
          <p:nvPr>
            <p:ph idx="1"/>
          </p:nvPr>
        </p:nvPicPr>
        <p:blipFill>
          <a:blip r:embed="rId3" cstate="print"/>
          <a:stretch>
            <a:fillRect/>
          </a:stretch>
        </p:blipFill>
        <p:spPr>
          <a:xfrm>
            <a:off x="0" y="923496"/>
            <a:ext cx="9038617" cy="56491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Pažinkime pasaulį: Graikija</a:t>
            </a:r>
            <a:br>
              <a:rPr lang="lt-LT" dirty="0" smtClean="0"/>
            </a:br>
            <a:r>
              <a:rPr lang="lt-LT" dirty="0" smtClean="0"/>
              <a:t>4 ir 7 klasės</a:t>
            </a:r>
            <a:endParaRPr lang="lt-LT" dirty="0"/>
          </a:p>
        </p:txBody>
      </p:sp>
      <p:sp>
        <p:nvSpPr>
          <p:cNvPr id="3" name="Turinio vietos rezervavimo ženklas 2"/>
          <p:cNvSpPr>
            <a:spLocks noGrp="1"/>
          </p:cNvSpPr>
          <p:nvPr>
            <p:ph idx="1"/>
          </p:nvPr>
        </p:nvSpPr>
        <p:spPr>
          <a:xfrm>
            <a:off x="714348" y="1357298"/>
            <a:ext cx="8072494" cy="4929222"/>
          </a:xfrm>
        </p:spPr>
        <p:txBody>
          <a:bodyPr/>
          <a:lstStyle/>
          <a:p>
            <a:pPr>
              <a:spcBef>
                <a:spcPts val="0"/>
              </a:spcBef>
            </a:pPr>
            <a:endParaRPr lang="lt-LT" dirty="0" smtClean="0">
              <a:solidFill>
                <a:srgbClr val="002060"/>
              </a:solidFill>
            </a:endParaRPr>
          </a:p>
          <a:p>
            <a:pPr>
              <a:spcBef>
                <a:spcPts val="0"/>
              </a:spcBef>
            </a:pPr>
            <a:r>
              <a:rPr lang="lt-LT" dirty="0" smtClean="0">
                <a:solidFill>
                  <a:srgbClr val="002060"/>
                </a:solidFill>
              </a:rPr>
              <a:t>Dirbdami mišriose grupėse surado Graikiją Europos žemėlapyje;</a:t>
            </a:r>
          </a:p>
          <a:p>
            <a:pPr>
              <a:spcBef>
                <a:spcPts val="0"/>
              </a:spcBef>
            </a:pPr>
            <a:endParaRPr lang="lt-LT" dirty="0" smtClean="0">
              <a:solidFill>
                <a:srgbClr val="002060"/>
              </a:solidFill>
            </a:endParaRPr>
          </a:p>
          <a:p>
            <a:pPr>
              <a:spcBef>
                <a:spcPts val="0"/>
              </a:spcBef>
            </a:pPr>
            <a:r>
              <a:rPr lang="lt-LT" dirty="0" smtClean="0">
                <a:solidFill>
                  <a:srgbClr val="002060"/>
                </a:solidFill>
              </a:rPr>
              <a:t>Atpažino augalus pagal kvapą, tyrinėjo augalų sėklas;</a:t>
            </a:r>
          </a:p>
          <a:p>
            <a:pPr>
              <a:spcBef>
                <a:spcPts val="0"/>
              </a:spcBef>
            </a:pPr>
            <a:endParaRPr lang="lt-LT" dirty="0" smtClean="0">
              <a:solidFill>
                <a:srgbClr val="002060"/>
              </a:solidFill>
            </a:endParaRPr>
          </a:p>
          <a:p>
            <a:pPr>
              <a:spcBef>
                <a:spcPts val="0"/>
              </a:spcBef>
            </a:pPr>
            <a:r>
              <a:rPr lang="lt-LT" dirty="0" smtClean="0">
                <a:solidFill>
                  <a:srgbClr val="002060"/>
                </a:solidFill>
              </a:rPr>
              <a:t>Mokėsi mokyti ir mokytis, bendrauti ir bendradarbiauti.</a:t>
            </a:r>
          </a:p>
          <a:p>
            <a:pPr>
              <a:spcBef>
                <a:spcPts val="0"/>
              </a:spcBef>
            </a:pPr>
            <a:endParaRPr lang="lt-LT" dirty="0" smtClean="0">
              <a:solidFill>
                <a:srgbClr val="002060"/>
              </a:solidFill>
            </a:endParaRPr>
          </a:p>
          <a:p>
            <a:pPr>
              <a:spcBef>
                <a:spcPts val="0"/>
              </a:spcBef>
            </a:pPr>
            <a:r>
              <a:rPr lang="lt-LT" dirty="0" smtClean="0">
                <a:solidFill>
                  <a:srgbClr val="002060"/>
                </a:solidFill>
              </a:rPr>
              <a:t>REFLEKSIJA: </a:t>
            </a:r>
          </a:p>
          <a:p>
            <a:pPr lvl="1">
              <a:spcBef>
                <a:spcPts val="0"/>
              </a:spcBef>
            </a:pPr>
            <a:r>
              <a:rPr lang="lt-LT" dirty="0" smtClean="0">
                <a:solidFill>
                  <a:srgbClr val="002060"/>
                </a:solidFill>
              </a:rPr>
              <a:t>Pyrago dalybos.</a:t>
            </a:r>
            <a:endParaRPr lang="lt-LT" dirty="0">
              <a:solidFill>
                <a:srgbClr val="002060"/>
              </a:solidFill>
            </a:endParaRPr>
          </a:p>
        </p:txBody>
      </p:sp>
    </p:spTree>
    <p:extLst>
      <p:ext uri="{BB962C8B-B14F-4D97-AF65-F5344CB8AC3E}">
        <p14:creationId xmlns:p14="http://schemas.microsoft.com/office/powerpoint/2010/main" xmlns="" val="341135474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79">
      <a:dk1>
        <a:sysClr val="windowText" lastClr="000000"/>
      </a:dk1>
      <a:lt1>
        <a:srgbClr val="FFFFFF"/>
      </a:lt1>
      <a:dk2>
        <a:srgbClr val="000000"/>
      </a:dk2>
      <a:lt2>
        <a:srgbClr val="FFFFFF"/>
      </a:lt2>
      <a:accent1>
        <a:srgbClr val="A5B6D0"/>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935</Words>
  <Application>Microsoft Office PowerPoint</Application>
  <PresentationFormat>On-screen Show (4:3)</PresentationFormat>
  <Paragraphs>125</Paragraphs>
  <Slides>20</Slides>
  <Notes>19</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20</vt:i4>
      </vt:variant>
    </vt:vector>
  </HeadingPairs>
  <TitlesOfParts>
    <vt:vector size="25" baseType="lpstr">
      <vt:lpstr>Office Theme</vt:lpstr>
      <vt:lpstr>Document</vt:lpstr>
      <vt:lpstr>Presentation</vt:lpstr>
      <vt:lpstr>Darbalapis</vt:lpstr>
      <vt:lpstr>Dokumentas</vt:lpstr>
      <vt:lpstr>Graikijos salų grožio įkvėptos pamokos</vt:lpstr>
      <vt:lpstr>Pamokų idėjos</vt:lpstr>
      <vt:lpstr>Pamokų tikslai:</vt:lpstr>
      <vt:lpstr>Paroda: Graikijos flora ir fauna</vt:lpstr>
      <vt:lpstr>Paroda: Graikijos flora ir fauna</vt:lpstr>
      <vt:lpstr>Integruota IT-Biologijos pamoka „Graikijos flora ir fauna“</vt:lpstr>
      <vt:lpstr>Graikijos flora ir fauna</vt:lpstr>
      <vt:lpstr>Graikijos flora ir fauna</vt:lpstr>
      <vt:lpstr>Pažinkime pasaulį: Graikija 4 ir 7 klasės</vt:lpstr>
      <vt:lpstr>Pažinkime pasaulį: Graikija</vt:lpstr>
      <vt:lpstr>Ar pasitikite savo uoslės receptorias?</vt:lpstr>
      <vt:lpstr>Ar pasitikite savo uoslės receptorias?</vt:lpstr>
      <vt:lpstr>Projektas: Graikijos kulinarinis paveldas</vt:lpstr>
      <vt:lpstr>Projektas: Graikijos kulinarinis paveldas</vt:lpstr>
      <vt:lpstr>Patiekalo maistinė vertė</vt:lpstr>
      <vt:lpstr>Graikijos kulinarinis paveldas</vt:lpstr>
      <vt:lpstr>Paklajokime po Graikiją... mokykloje!</vt:lpstr>
      <vt:lpstr>Pristatėme mažyčius savo integruotų pamokų idėjų grūdelius.  Džiaugsimės, jei šios pamokų idėjos prisijungtų  prie takelio į Jūsų žydinčius kūrybos sodus...  Ačiū, kad buvote kartu...</vt:lpstr>
      <vt:lpstr>Slide 19</vt:lpstr>
      <vt:lpstr>PRIE KAVOS...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Ocean PowerPoint Presentation</dc:title>
  <dc:creator>jontypearce</dc:creator>
  <cp:lastModifiedBy>User</cp:lastModifiedBy>
  <cp:revision>35</cp:revision>
  <cp:lastPrinted>2015-03-31T13:05:02Z</cp:lastPrinted>
  <dcterms:created xsi:type="dcterms:W3CDTF">2011-07-11T11:56:50Z</dcterms:created>
  <dcterms:modified xsi:type="dcterms:W3CDTF">2015-05-19T22:18:37Z</dcterms:modified>
</cp:coreProperties>
</file>